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Roboto Black"/>
      <p:bold r:id="rId48"/>
      <p:boldItalic r:id="rId49"/>
    </p:embeddedFont>
    <p:embeddedFont>
      <p:font typeface="Roboto"/>
      <p:regular r:id="rId50"/>
      <p:bold r:id="rId51"/>
      <p:italic r:id="rId52"/>
      <p:boldItalic r:id="rId53"/>
    </p:embeddedFont>
    <p:embeddedFont>
      <p:font typeface="Proxima Nova"/>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54">
          <p15:clr>
            <a:srgbClr val="FF00FF"/>
          </p15:clr>
        </p15:guide>
        <p15:guide id="2" orient="horz" pos="2755">
          <p15:clr>
            <a:srgbClr val="FF0000"/>
          </p15:clr>
        </p15:guide>
        <p15:guide id="3" orient="horz" pos="907">
          <p15:clr>
            <a:srgbClr val="FF0000"/>
          </p15:clr>
        </p15:guide>
        <p15:guide id="4" pos="5272">
          <p15:clr>
            <a:srgbClr val="FF00FF"/>
          </p15:clr>
        </p15:guide>
        <p15:guide id="5" orient="horz" pos="737">
          <p15:clr>
            <a:srgbClr val="00FF00"/>
          </p15:clr>
        </p15:guide>
        <p15:guide id="6" orient="horz" pos="397">
          <p15:clr>
            <a:srgbClr val="00FF00"/>
          </p15:clr>
        </p15:guide>
      </p15:sldGuideLst>
    </p:ext>
    <p:ext uri="GoogleSlidesCustomDataVersion2">
      <go:slidesCustomData xmlns:go="http://customooxmlschemas.google.com/" r:id="rId58" roundtripDataSignature="AMtx7mgvt894IocNnh7V2WZMELy+fX5e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4"/>
        <p:guide pos="2755" orient="horz"/>
        <p:guide pos="907" orient="horz"/>
        <p:guide pos="5272"/>
        <p:guide pos="737" orient="horz"/>
        <p:guide pos="397"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Black-bold.fntdata"/><Relationship Id="rId47" Type="http://schemas.openxmlformats.org/officeDocument/2006/relationships/slide" Target="slides/slide41.xml"/><Relationship Id="rId49" Type="http://schemas.openxmlformats.org/officeDocument/2006/relationships/font" Target="fonts/RobotoBlack-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5.xml"/><Relationship Id="rId55" Type="http://schemas.openxmlformats.org/officeDocument/2006/relationships/font" Target="fonts/ProximaNova-bold.fntdata"/><Relationship Id="rId10" Type="http://schemas.openxmlformats.org/officeDocument/2006/relationships/slide" Target="slides/slide4.xml"/><Relationship Id="rId54" Type="http://schemas.openxmlformats.org/officeDocument/2006/relationships/font" Target="fonts/ProximaNova-regular.fntdata"/><Relationship Id="rId13" Type="http://schemas.openxmlformats.org/officeDocument/2006/relationships/slide" Target="slides/slide7.xml"/><Relationship Id="rId57" Type="http://schemas.openxmlformats.org/officeDocument/2006/relationships/font" Target="fonts/ProximaNova-boldItalic.fntdata"/><Relationship Id="rId12" Type="http://schemas.openxmlformats.org/officeDocument/2006/relationships/slide" Target="slides/slide6.xml"/><Relationship Id="rId56" Type="http://schemas.openxmlformats.org/officeDocument/2006/relationships/font" Target="fonts/ProximaNova-italic.fntdata"/><Relationship Id="rId15" Type="http://schemas.openxmlformats.org/officeDocument/2006/relationships/slide" Target="slides/slide9.xml"/><Relationship Id="rId14" Type="http://schemas.openxmlformats.org/officeDocument/2006/relationships/slide" Target="slides/slide8.xml"/><Relationship Id="rId58"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f1834e442a_2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2f1834e442a_2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IN">
                <a:solidFill>
                  <a:schemeClr val="dk1"/>
                </a:solidFill>
              </a:rPr>
              <a:t>Answer: C</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158750" rtl="0" algn="l">
              <a:lnSpc>
                <a:spcPct val="100000"/>
              </a:lnSpc>
              <a:spcBef>
                <a:spcPts val="0"/>
              </a:spcBef>
              <a:spcAft>
                <a:spcPts val="0"/>
              </a:spcAft>
              <a:buSzPts val="1100"/>
              <a:buNone/>
            </a:pPr>
            <a:r>
              <a:rPr lang="en-IN">
                <a:solidFill>
                  <a:schemeClr val="dk1"/>
                </a:solidFill>
              </a:rPr>
              <a:t>Explanation:</a:t>
            </a:r>
            <a:endParaRPr>
              <a:solidFill>
                <a:schemeClr val="dk1"/>
              </a:solidFill>
            </a:endParaRPr>
          </a:p>
          <a:p>
            <a:pPr indent="0" lvl="0" marL="0" rtl="0" algn="l">
              <a:lnSpc>
                <a:spcPct val="115000"/>
              </a:lnSpc>
              <a:spcBef>
                <a:spcPts val="0"/>
              </a:spcBef>
              <a:spcAft>
                <a:spcPts val="0"/>
              </a:spcAft>
              <a:buSzPts val="1100"/>
              <a:buNone/>
            </a:pPr>
            <a:r>
              <a:rPr lang="en-IN">
                <a:solidFill>
                  <a:schemeClr val="dk1"/>
                </a:solidFill>
              </a:rPr>
              <a:t>    Each letter in the word is moved one step backward to obtain the corresponding letter of the code.</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f1834e442a_2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2f1834e442a_2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IN">
                <a:solidFill>
                  <a:schemeClr val="dk1"/>
                </a:solidFill>
              </a:rPr>
              <a:t>Answer: C</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158750" rtl="0" algn="l">
              <a:lnSpc>
                <a:spcPct val="100000"/>
              </a:lnSpc>
              <a:spcBef>
                <a:spcPts val="0"/>
              </a:spcBef>
              <a:spcAft>
                <a:spcPts val="0"/>
              </a:spcAft>
              <a:buSzPts val="1100"/>
              <a:buNone/>
            </a:pPr>
            <a:r>
              <a:rPr lang="en-IN">
                <a:solidFill>
                  <a:schemeClr val="dk1"/>
                </a:solidFill>
              </a:rPr>
              <a:t>Explanation:</a:t>
            </a:r>
            <a:endParaRPr>
              <a:solidFill>
                <a:schemeClr val="dk1"/>
              </a:solidFill>
            </a:endParaRPr>
          </a:p>
          <a:p>
            <a:pPr indent="0" lvl="0" marL="0" rtl="0" algn="l">
              <a:lnSpc>
                <a:spcPct val="115000"/>
              </a:lnSpc>
              <a:spcBef>
                <a:spcPts val="0"/>
              </a:spcBef>
              <a:spcAft>
                <a:spcPts val="0"/>
              </a:spcAft>
              <a:buSzPts val="1100"/>
              <a:buNone/>
            </a:pPr>
            <a:r>
              <a:rPr lang="en-IN">
                <a:solidFill>
                  <a:schemeClr val="dk1"/>
                </a:solidFill>
              </a:rPr>
              <a:t>    Each letter in the word is moved one step backward to obtain the corresponding letter of the code.</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f1834e442a_2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2f1834e442a_2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IN">
                <a:solidFill>
                  <a:schemeClr val="dk1"/>
                </a:solidFill>
              </a:rPr>
              <a:t>Answer: C</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158750" rtl="0" algn="l">
              <a:lnSpc>
                <a:spcPct val="100000"/>
              </a:lnSpc>
              <a:spcBef>
                <a:spcPts val="0"/>
              </a:spcBef>
              <a:spcAft>
                <a:spcPts val="0"/>
              </a:spcAft>
              <a:buSzPts val="1100"/>
              <a:buNone/>
            </a:pPr>
            <a:r>
              <a:rPr lang="en-IN">
                <a:solidFill>
                  <a:schemeClr val="dk1"/>
                </a:solidFill>
              </a:rPr>
              <a:t>Explanation:</a:t>
            </a:r>
            <a:endParaRPr>
              <a:solidFill>
                <a:schemeClr val="dk1"/>
              </a:solidFill>
            </a:endParaRPr>
          </a:p>
          <a:p>
            <a:pPr indent="0" lvl="0" marL="0" rtl="0" algn="l">
              <a:lnSpc>
                <a:spcPct val="115000"/>
              </a:lnSpc>
              <a:spcBef>
                <a:spcPts val="0"/>
              </a:spcBef>
              <a:spcAft>
                <a:spcPts val="0"/>
              </a:spcAft>
              <a:buSzPts val="1100"/>
              <a:buNone/>
            </a:pPr>
            <a:r>
              <a:rPr lang="en-IN">
                <a:solidFill>
                  <a:schemeClr val="dk1"/>
                </a:solidFill>
              </a:rPr>
              <a:t>    Each letter in the word is moved one step backward to obtain the corresponding letter of the code.</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f1834e442a_2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2f1834e442a_2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IN">
                <a:solidFill>
                  <a:schemeClr val="dk1"/>
                </a:solidFill>
              </a:rPr>
              <a:t>Answer: C</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158750" rtl="0" algn="l">
              <a:lnSpc>
                <a:spcPct val="100000"/>
              </a:lnSpc>
              <a:spcBef>
                <a:spcPts val="0"/>
              </a:spcBef>
              <a:spcAft>
                <a:spcPts val="0"/>
              </a:spcAft>
              <a:buSzPts val="1100"/>
              <a:buNone/>
            </a:pPr>
            <a:r>
              <a:rPr lang="en-IN">
                <a:solidFill>
                  <a:schemeClr val="dk1"/>
                </a:solidFill>
              </a:rPr>
              <a:t>Explanation:</a:t>
            </a:r>
            <a:endParaRPr>
              <a:solidFill>
                <a:schemeClr val="dk1"/>
              </a:solidFill>
            </a:endParaRPr>
          </a:p>
          <a:p>
            <a:pPr indent="0" lvl="0" marL="0" rtl="0" algn="l">
              <a:lnSpc>
                <a:spcPct val="115000"/>
              </a:lnSpc>
              <a:spcBef>
                <a:spcPts val="0"/>
              </a:spcBef>
              <a:spcAft>
                <a:spcPts val="0"/>
              </a:spcAft>
              <a:buSzPts val="1100"/>
              <a:buNone/>
            </a:pPr>
            <a:r>
              <a:rPr lang="en-IN">
                <a:solidFill>
                  <a:schemeClr val="dk1"/>
                </a:solidFill>
              </a:rPr>
              <a:t>    Each letter in the word is moved one step backward to obtain the corresponding letter of the code.</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f1834e442a_2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2f1834e442a_2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IN">
                <a:solidFill>
                  <a:schemeClr val="dk1"/>
                </a:solidFill>
              </a:rPr>
              <a:t>Answer: C</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158750" rtl="0" algn="l">
              <a:lnSpc>
                <a:spcPct val="100000"/>
              </a:lnSpc>
              <a:spcBef>
                <a:spcPts val="0"/>
              </a:spcBef>
              <a:spcAft>
                <a:spcPts val="0"/>
              </a:spcAft>
              <a:buSzPts val="1100"/>
              <a:buNone/>
            </a:pPr>
            <a:r>
              <a:rPr lang="en-IN">
                <a:solidFill>
                  <a:schemeClr val="dk1"/>
                </a:solidFill>
              </a:rPr>
              <a:t>Explanation:</a:t>
            </a:r>
            <a:endParaRPr>
              <a:solidFill>
                <a:schemeClr val="dk1"/>
              </a:solidFill>
            </a:endParaRPr>
          </a:p>
          <a:p>
            <a:pPr indent="0" lvl="0" marL="0" rtl="0" algn="l">
              <a:lnSpc>
                <a:spcPct val="115000"/>
              </a:lnSpc>
              <a:spcBef>
                <a:spcPts val="0"/>
              </a:spcBef>
              <a:spcAft>
                <a:spcPts val="0"/>
              </a:spcAft>
              <a:buSzPts val="1100"/>
              <a:buNone/>
            </a:pPr>
            <a:r>
              <a:rPr lang="en-IN">
                <a:solidFill>
                  <a:schemeClr val="dk1"/>
                </a:solidFill>
              </a:rPr>
              <a:t>    Each letter in the word is moved one step backward to obtain the corresponding letter of the code.</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f1834e442a_2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2f1834e442a_2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IN">
                <a:solidFill>
                  <a:schemeClr val="dk1"/>
                </a:solidFill>
              </a:rPr>
              <a:t>Answer: C</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158750" rtl="0" algn="l">
              <a:lnSpc>
                <a:spcPct val="100000"/>
              </a:lnSpc>
              <a:spcBef>
                <a:spcPts val="0"/>
              </a:spcBef>
              <a:spcAft>
                <a:spcPts val="0"/>
              </a:spcAft>
              <a:buSzPts val="1100"/>
              <a:buNone/>
            </a:pPr>
            <a:r>
              <a:rPr lang="en-IN">
                <a:solidFill>
                  <a:schemeClr val="dk1"/>
                </a:solidFill>
              </a:rPr>
              <a:t>Explanation:</a:t>
            </a:r>
            <a:endParaRPr>
              <a:solidFill>
                <a:schemeClr val="dk1"/>
              </a:solidFill>
            </a:endParaRPr>
          </a:p>
          <a:p>
            <a:pPr indent="0" lvl="0" marL="0" rtl="0" algn="l">
              <a:lnSpc>
                <a:spcPct val="115000"/>
              </a:lnSpc>
              <a:spcBef>
                <a:spcPts val="0"/>
              </a:spcBef>
              <a:spcAft>
                <a:spcPts val="0"/>
              </a:spcAft>
              <a:buSzPts val="1100"/>
              <a:buNone/>
            </a:pPr>
            <a:r>
              <a:rPr lang="en-IN">
                <a:solidFill>
                  <a:schemeClr val="dk1"/>
                </a:solidFill>
              </a:rPr>
              <a:t>    Each letter in the word is moved one step backward to obtain the corresponding letter of the code.</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f1834e442a_2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2f1834e442a_2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IN">
                <a:solidFill>
                  <a:schemeClr val="dk1"/>
                </a:solidFill>
              </a:rPr>
              <a:t>Answer: C</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158750" rtl="0" algn="l">
              <a:lnSpc>
                <a:spcPct val="100000"/>
              </a:lnSpc>
              <a:spcBef>
                <a:spcPts val="0"/>
              </a:spcBef>
              <a:spcAft>
                <a:spcPts val="0"/>
              </a:spcAft>
              <a:buSzPts val="1100"/>
              <a:buNone/>
            </a:pPr>
            <a:r>
              <a:rPr lang="en-IN">
                <a:solidFill>
                  <a:schemeClr val="dk1"/>
                </a:solidFill>
              </a:rPr>
              <a:t>Explanation:</a:t>
            </a:r>
            <a:endParaRPr>
              <a:solidFill>
                <a:schemeClr val="dk1"/>
              </a:solidFill>
            </a:endParaRPr>
          </a:p>
          <a:p>
            <a:pPr indent="0" lvl="0" marL="0" rtl="0" algn="l">
              <a:lnSpc>
                <a:spcPct val="115000"/>
              </a:lnSpc>
              <a:spcBef>
                <a:spcPts val="0"/>
              </a:spcBef>
              <a:spcAft>
                <a:spcPts val="0"/>
              </a:spcAft>
              <a:buSzPts val="1100"/>
              <a:buNone/>
            </a:pPr>
            <a:r>
              <a:rPr lang="en-IN">
                <a:solidFill>
                  <a:schemeClr val="dk1"/>
                </a:solidFill>
              </a:rPr>
              <a:t>    Each letter in the word is moved one step backward to obtain the corresponding letter of the code.</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f1834e442a_2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2f1834e442a_2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IN">
                <a:solidFill>
                  <a:schemeClr val="dk1"/>
                </a:solidFill>
              </a:rPr>
              <a:t>Answer: C</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158750" rtl="0" algn="l">
              <a:lnSpc>
                <a:spcPct val="100000"/>
              </a:lnSpc>
              <a:spcBef>
                <a:spcPts val="0"/>
              </a:spcBef>
              <a:spcAft>
                <a:spcPts val="0"/>
              </a:spcAft>
              <a:buSzPts val="1100"/>
              <a:buNone/>
            </a:pPr>
            <a:r>
              <a:rPr lang="en-IN">
                <a:solidFill>
                  <a:schemeClr val="dk1"/>
                </a:solidFill>
              </a:rPr>
              <a:t>Explanation:</a:t>
            </a:r>
            <a:endParaRPr>
              <a:solidFill>
                <a:schemeClr val="dk1"/>
              </a:solidFill>
            </a:endParaRPr>
          </a:p>
          <a:p>
            <a:pPr indent="0" lvl="0" marL="0" rtl="0" algn="l">
              <a:lnSpc>
                <a:spcPct val="115000"/>
              </a:lnSpc>
              <a:spcBef>
                <a:spcPts val="0"/>
              </a:spcBef>
              <a:spcAft>
                <a:spcPts val="0"/>
              </a:spcAft>
              <a:buSzPts val="1100"/>
              <a:buNone/>
            </a:pPr>
            <a:r>
              <a:rPr lang="en-IN">
                <a:solidFill>
                  <a:schemeClr val="dk1"/>
                </a:solidFill>
              </a:rPr>
              <a:t>    Each letter in the word is moved one step backward to obtain the corresponding letter of the code.</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f1834e442a_2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2f1834e442a_2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IN">
                <a:solidFill>
                  <a:schemeClr val="dk1"/>
                </a:solidFill>
              </a:rPr>
              <a:t>Answer: C</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158750" rtl="0" algn="l">
              <a:lnSpc>
                <a:spcPct val="100000"/>
              </a:lnSpc>
              <a:spcBef>
                <a:spcPts val="0"/>
              </a:spcBef>
              <a:spcAft>
                <a:spcPts val="0"/>
              </a:spcAft>
              <a:buSzPts val="1100"/>
              <a:buNone/>
            </a:pPr>
            <a:r>
              <a:rPr lang="en-IN">
                <a:solidFill>
                  <a:schemeClr val="dk1"/>
                </a:solidFill>
              </a:rPr>
              <a:t>Explanation:</a:t>
            </a:r>
            <a:endParaRPr>
              <a:solidFill>
                <a:schemeClr val="dk1"/>
              </a:solidFill>
            </a:endParaRPr>
          </a:p>
          <a:p>
            <a:pPr indent="0" lvl="0" marL="0" rtl="0" algn="l">
              <a:lnSpc>
                <a:spcPct val="115000"/>
              </a:lnSpc>
              <a:spcBef>
                <a:spcPts val="0"/>
              </a:spcBef>
              <a:spcAft>
                <a:spcPts val="0"/>
              </a:spcAft>
              <a:buSzPts val="1100"/>
              <a:buNone/>
            </a:pPr>
            <a:r>
              <a:rPr lang="en-IN">
                <a:solidFill>
                  <a:schemeClr val="dk1"/>
                </a:solidFill>
              </a:rPr>
              <a:t>    Each letter in the word is moved one step backward to obtain the corresponding letter of the code.</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f1834e442a_2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2f1834e442a_2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IN">
                <a:solidFill>
                  <a:schemeClr val="dk1"/>
                </a:solidFill>
              </a:rPr>
              <a:t>Answer: C</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158750" rtl="0" algn="l">
              <a:lnSpc>
                <a:spcPct val="100000"/>
              </a:lnSpc>
              <a:spcBef>
                <a:spcPts val="0"/>
              </a:spcBef>
              <a:spcAft>
                <a:spcPts val="0"/>
              </a:spcAft>
              <a:buSzPts val="1100"/>
              <a:buNone/>
            </a:pPr>
            <a:r>
              <a:rPr lang="en-IN">
                <a:solidFill>
                  <a:schemeClr val="dk1"/>
                </a:solidFill>
              </a:rPr>
              <a:t>Explanation:</a:t>
            </a:r>
            <a:endParaRPr>
              <a:solidFill>
                <a:schemeClr val="dk1"/>
              </a:solidFill>
            </a:endParaRPr>
          </a:p>
          <a:p>
            <a:pPr indent="0" lvl="0" marL="0" rtl="0" algn="l">
              <a:lnSpc>
                <a:spcPct val="115000"/>
              </a:lnSpc>
              <a:spcBef>
                <a:spcPts val="0"/>
              </a:spcBef>
              <a:spcAft>
                <a:spcPts val="0"/>
              </a:spcAft>
              <a:buSzPts val="1100"/>
              <a:buNone/>
            </a:pPr>
            <a:r>
              <a:rPr lang="en-IN">
                <a:solidFill>
                  <a:schemeClr val="dk1"/>
                </a:solidFill>
              </a:rPr>
              <a:t>    Each letter in the word is moved one step backward to obtain the corresponding letter of the code.</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815c88287f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 name="Google Shape;106;g2815c88287f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f1834e442a_2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2f1834e442a_2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IN">
                <a:solidFill>
                  <a:schemeClr val="dk1"/>
                </a:solidFill>
              </a:rPr>
              <a:t>Answer: C</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158750" rtl="0" algn="l">
              <a:lnSpc>
                <a:spcPct val="100000"/>
              </a:lnSpc>
              <a:spcBef>
                <a:spcPts val="0"/>
              </a:spcBef>
              <a:spcAft>
                <a:spcPts val="0"/>
              </a:spcAft>
              <a:buSzPts val="1100"/>
              <a:buNone/>
            </a:pPr>
            <a:r>
              <a:rPr lang="en-IN">
                <a:solidFill>
                  <a:schemeClr val="dk1"/>
                </a:solidFill>
              </a:rPr>
              <a:t>Explanation:</a:t>
            </a:r>
            <a:endParaRPr>
              <a:solidFill>
                <a:schemeClr val="dk1"/>
              </a:solidFill>
            </a:endParaRPr>
          </a:p>
          <a:p>
            <a:pPr indent="0" lvl="0" marL="0" rtl="0" algn="l">
              <a:lnSpc>
                <a:spcPct val="115000"/>
              </a:lnSpc>
              <a:spcBef>
                <a:spcPts val="0"/>
              </a:spcBef>
              <a:spcAft>
                <a:spcPts val="0"/>
              </a:spcAft>
              <a:buSzPts val="1100"/>
              <a:buNone/>
            </a:pPr>
            <a:r>
              <a:rPr lang="en-IN">
                <a:solidFill>
                  <a:schemeClr val="dk1"/>
                </a:solidFill>
              </a:rPr>
              <a:t>    Each letter in the word is moved one step backward to obtain the corresponding letter of the code.</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f1834e442a_2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2f1834e442a_2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IN">
                <a:solidFill>
                  <a:schemeClr val="dk1"/>
                </a:solidFill>
              </a:rPr>
              <a:t>Answer: C</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158750" rtl="0" algn="l">
              <a:lnSpc>
                <a:spcPct val="100000"/>
              </a:lnSpc>
              <a:spcBef>
                <a:spcPts val="0"/>
              </a:spcBef>
              <a:spcAft>
                <a:spcPts val="0"/>
              </a:spcAft>
              <a:buSzPts val="1100"/>
              <a:buNone/>
            </a:pPr>
            <a:r>
              <a:rPr lang="en-IN">
                <a:solidFill>
                  <a:schemeClr val="dk1"/>
                </a:solidFill>
              </a:rPr>
              <a:t>Explanation:</a:t>
            </a:r>
            <a:endParaRPr>
              <a:solidFill>
                <a:schemeClr val="dk1"/>
              </a:solidFill>
            </a:endParaRPr>
          </a:p>
          <a:p>
            <a:pPr indent="0" lvl="0" marL="0" rtl="0" algn="l">
              <a:lnSpc>
                <a:spcPct val="115000"/>
              </a:lnSpc>
              <a:spcBef>
                <a:spcPts val="0"/>
              </a:spcBef>
              <a:spcAft>
                <a:spcPts val="0"/>
              </a:spcAft>
              <a:buSzPts val="1100"/>
              <a:buNone/>
            </a:pPr>
            <a:r>
              <a:rPr lang="en-IN">
                <a:solidFill>
                  <a:schemeClr val="dk1"/>
                </a:solidFill>
              </a:rPr>
              <a:t>    Each letter in the word is moved one step backward to obtain the corresponding letter of the code.</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f1834e442a_2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2f1834e442a_2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IN">
                <a:solidFill>
                  <a:schemeClr val="dk1"/>
                </a:solidFill>
              </a:rPr>
              <a:t>Answer: C</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158750" rtl="0" algn="l">
              <a:lnSpc>
                <a:spcPct val="100000"/>
              </a:lnSpc>
              <a:spcBef>
                <a:spcPts val="0"/>
              </a:spcBef>
              <a:spcAft>
                <a:spcPts val="0"/>
              </a:spcAft>
              <a:buSzPts val="1100"/>
              <a:buNone/>
            </a:pPr>
            <a:r>
              <a:rPr lang="en-IN">
                <a:solidFill>
                  <a:schemeClr val="dk1"/>
                </a:solidFill>
              </a:rPr>
              <a:t>Explanation:</a:t>
            </a:r>
            <a:endParaRPr>
              <a:solidFill>
                <a:schemeClr val="dk1"/>
              </a:solidFill>
            </a:endParaRPr>
          </a:p>
          <a:p>
            <a:pPr indent="0" lvl="0" marL="0" rtl="0" algn="l">
              <a:lnSpc>
                <a:spcPct val="115000"/>
              </a:lnSpc>
              <a:spcBef>
                <a:spcPts val="0"/>
              </a:spcBef>
              <a:spcAft>
                <a:spcPts val="0"/>
              </a:spcAft>
              <a:buSzPts val="1100"/>
              <a:buNone/>
            </a:pPr>
            <a:r>
              <a:rPr lang="en-IN">
                <a:solidFill>
                  <a:schemeClr val="dk1"/>
                </a:solidFill>
              </a:rPr>
              <a:t>    Each letter in the word is moved one step backward to obtain the corresponding letter of the code.</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f1834e442a_2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2f1834e442a_2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IN">
                <a:solidFill>
                  <a:schemeClr val="dk1"/>
                </a:solidFill>
              </a:rPr>
              <a:t>Answer: C</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158750" rtl="0" algn="l">
              <a:lnSpc>
                <a:spcPct val="100000"/>
              </a:lnSpc>
              <a:spcBef>
                <a:spcPts val="0"/>
              </a:spcBef>
              <a:spcAft>
                <a:spcPts val="0"/>
              </a:spcAft>
              <a:buSzPts val="1100"/>
              <a:buNone/>
            </a:pPr>
            <a:r>
              <a:rPr lang="en-IN">
                <a:solidFill>
                  <a:schemeClr val="dk1"/>
                </a:solidFill>
              </a:rPr>
              <a:t>Explanation:</a:t>
            </a:r>
            <a:endParaRPr>
              <a:solidFill>
                <a:schemeClr val="dk1"/>
              </a:solidFill>
            </a:endParaRPr>
          </a:p>
          <a:p>
            <a:pPr indent="0" lvl="0" marL="0" rtl="0" algn="l">
              <a:lnSpc>
                <a:spcPct val="115000"/>
              </a:lnSpc>
              <a:spcBef>
                <a:spcPts val="0"/>
              </a:spcBef>
              <a:spcAft>
                <a:spcPts val="0"/>
              </a:spcAft>
              <a:buSzPts val="1100"/>
              <a:buNone/>
            </a:pPr>
            <a:r>
              <a:rPr lang="en-IN">
                <a:solidFill>
                  <a:schemeClr val="dk1"/>
                </a:solidFill>
              </a:rPr>
              <a:t>    Each letter in the word is moved one step backward to obtain the corresponding letter of the code.</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f1834e442a_2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2f1834e442a_2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IN">
                <a:solidFill>
                  <a:schemeClr val="dk1"/>
                </a:solidFill>
              </a:rPr>
              <a:t>Answer: C</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158750" rtl="0" algn="l">
              <a:lnSpc>
                <a:spcPct val="100000"/>
              </a:lnSpc>
              <a:spcBef>
                <a:spcPts val="0"/>
              </a:spcBef>
              <a:spcAft>
                <a:spcPts val="0"/>
              </a:spcAft>
              <a:buSzPts val="1100"/>
              <a:buNone/>
            </a:pPr>
            <a:r>
              <a:rPr lang="en-IN">
                <a:solidFill>
                  <a:schemeClr val="dk1"/>
                </a:solidFill>
              </a:rPr>
              <a:t>Explanation:</a:t>
            </a:r>
            <a:endParaRPr>
              <a:solidFill>
                <a:schemeClr val="dk1"/>
              </a:solidFill>
            </a:endParaRPr>
          </a:p>
          <a:p>
            <a:pPr indent="0" lvl="0" marL="0" rtl="0" algn="l">
              <a:lnSpc>
                <a:spcPct val="115000"/>
              </a:lnSpc>
              <a:spcBef>
                <a:spcPts val="0"/>
              </a:spcBef>
              <a:spcAft>
                <a:spcPts val="0"/>
              </a:spcAft>
              <a:buSzPts val="1100"/>
              <a:buNone/>
            </a:pPr>
            <a:r>
              <a:rPr lang="en-IN">
                <a:solidFill>
                  <a:schemeClr val="dk1"/>
                </a:solidFill>
              </a:rPr>
              <a:t>    Each letter in the word is moved one step backward to obtain the corresponding letter of the code.</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f1834e442a_2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2f1834e442a_2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IN">
                <a:solidFill>
                  <a:schemeClr val="dk1"/>
                </a:solidFill>
              </a:rPr>
              <a:t>Answer: C</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158750" rtl="0" algn="l">
              <a:lnSpc>
                <a:spcPct val="100000"/>
              </a:lnSpc>
              <a:spcBef>
                <a:spcPts val="0"/>
              </a:spcBef>
              <a:spcAft>
                <a:spcPts val="0"/>
              </a:spcAft>
              <a:buSzPts val="1100"/>
              <a:buNone/>
            </a:pPr>
            <a:r>
              <a:rPr lang="en-IN">
                <a:solidFill>
                  <a:schemeClr val="dk1"/>
                </a:solidFill>
              </a:rPr>
              <a:t>Explanation:</a:t>
            </a:r>
            <a:endParaRPr>
              <a:solidFill>
                <a:schemeClr val="dk1"/>
              </a:solidFill>
            </a:endParaRPr>
          </a:p>
          <a:p>
            <a:pPr indent="0" lvl="0" marL="0" rtl="0" algn="l">
              <a:lnSpc>
                <a:spcPct val="115000"/>
              </a:lnSpc>
              <a:spcBef>
                <a:spcPts val="0"/>
              </a:spcBef>
              <a:spcAft>
                <a:spcPts val="0"/>
              </a:spcAft>
              <a:buSzPts val="1100"/>
              <a:buNone/>
            </a:pPr>
            <a:r>
              <a:rPr lang="en-IN">
                <a:solidFill>
                  <a:schemeClr val="dk1"/>
                </a:solidFill>
              </a:rPr>
              <a:t>    Each letter in the word is moved one step backward to obtain the corresponding letter of the code.</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f1834e442a_2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2f1834e442a_2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IN">
                <a:solidFill>
                  <a:schemeClr val="dk1"/>
                </a:solidFill>
              </a:rPr>
              <a:t>Answer: C</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158750" rtl="0" algn="l">
              <a:lnSpc>
                <a:spcPct val="100000"/>
              </a:lnSpc>
              <a:spcBef>
                <a:spcPts val="0"/>
              </a:spcBef>
              <a:spcAft>
                <a:spcPts val="0"/>
              </a:spcAft>
              <a:buSzPts val="1100"/>
              <a:buNone/>
            </a:pPr>
            <a:r>
              <a:rPr lang="en-IN">
                <a:solidFill>
                  <a:schemeClr val="dk1"/>
                </a:solidFill>
              </a:rPr>
              <a:t>Explanation:</a:t>
            </a:r>
            <a:endParaRPr>
              <a:solidFill>
                <a:schemeClr val="dk1"/>
              </a:solidFill>
            </a:endParaRPr>
          </a:p>
          <a:p>
            <a:pPr indent="0" lvl="0" marL="0" rtl="0" algn="l">
              <a:lnSpc>
                <a:spcPct val="115000"/>
              </a:lnSpc>
              <a:spcBef>
                <a:spcPts val="0"/>
              </a:spcBef>
              <a:spcAft>
                <a:spcPts val="0"/>
              </a:spcAft>
              <a:buSzPts val="1100"/>
              <a:buNone/>
            </a:pPr>
            <a:r>
              <a:rPr lang="en-IN">
                <a:solidFill>
                  <a:schemeClr val="dk1"/>
                </a:solidFill>
              </a:rPr>
              <a:t>    Each letter in the word is moved one step backward to obtain the corresponding letter of the code.</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f1834e442a_2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2f1834e442a_2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IN">
                <a:solidFill>
                  <a:schemeClr val="dk1"/>
                </a:solidFill>
              </a:rPr>
              <a:t>Answer: C</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158750" rtl="0" algn="l">
              <a:lnSpc>
                <a:spcPct val="100000"/>
              </a:lnSpc>
              <a:spcBef>
                <a:spcPts val="0"/>
              </a:spcBef>
              <a:spcAft>
                <a:spcPts val="0"/>
              </a:spcAft>
              <a:buSzPts val="1100"/>
              <a:buNone/>
            </a:pPr>
            <a:r>
              <a:rPr lang="en-IN">
                <a:solidFill>
                  <a:schemeClr val="dk1"/>
                </a:solidFill>
              </a:rPr>
              <a:t>Explanation:</a:t>
            </a:r>
            <a:endParaRPr>
              <a:solidFill>
                <a:schemeClr val="dk1"/>
              </a:solidFill>
            </a:endParaRPr>
          </a:p>
          <a:p>
            <a:pPr indent="0" lvl="0" marL="0" rtl="0" algn="l">
              <a:lnSpc>
                <a:spcPct val="115000"/>
              </a:lnSpc>
              <a:spcBef>
                <a:spcPts val="0"/>
              </a:spcBef>
              <a:spcAft>
                <a:spcPts val="0"/>
              </a:spcAft>
              <a:buSzPts val="1100"/>
              <a:buNone/>
            </a:pPr>
            <a:r>
              <a:rPr lang="en-IN">
                <a:solidFill>
                  <a:schemeClr val="dk1"/>
                </a:solidFill>
              </a:rPr>
              <a:t>    Each letter in the word is moved one step backward to obtain the corresponding letter of the code.</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f1834e442a_2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2f1834e442a_2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IN">
                <a:solidFill>
                  <a:schemeClr val="dk1"/>
                </a:solidFill>
              </a:rPr>
              <a:t>Answer: C</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158750" rtl="0" algn="l">
              <a:lnSpc>
                <a:spcPct val="100000"/>
              </a:lnSpc>
              <a:spcBef>
                <a:spcPts val="0"/>
              </a:spcBef>
              <a:spcAft>
                <a:spcPts val="0"/>
              </a:spcAft>
              <a:buSzPts val="1100"/>
              <a:buNone/>
            </a:pPr>
            <a:r>
              <a:rPr lang="en-IN">
                <a:solidFill>
                  <a:schemeClr val="dk1"/>
                </a:solidFill>
              </a:rPr>
              <a:t>Explanation:</a:t>
            </a:r>
            <a:endParaRPr>
              <a:solidFill>
                <a:schemeClr val="dk1"/>
              </a:solidFill>
            </a:endParaRPr>
          </a:p>
          <a:p>
            <a:pPr indent="0" lvl="0" marL="0" rtl="0" algn="l">
              <a:lnSpc>
                <a:spcPct val="115000"/>
              </a:lnSpc>
              <a:spcBef>
                <a:spcPts val="0"/>
              </a:spcBef>
              <a:spcAft>
                <a:spcPts val="0"/>
              </a:spcAft>
              <a:buSzPts val="1100"/>
              <a:buNone/>
            </a:pPr>
            <a:r>
              <a:rPr lang="en-IN">
                <a:solidFill>
                  <a:schemeClr val="dk1"/>
                </a:solidFill>
              </a:rPr>
              <a:t>    Each letter in the word is moved one step backward to obtain the corresponding letter of the code.</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f1834e442a_2_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2f1834e442a_2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IN">
                <a:solidFill>
                  <a:schemeClr val="dk1"/>
                </a:solidFill>
              </a:rPr>
              <a:t>Answer: C</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158750" rtl="0" algn="l">
              <a:lnSpc>
                <a:spcPct val="100000"/>
              </a:lnSpc>
              <a:spcBef>
                <a:spcPts val="0"/>
              </a:spcBef>
              <a:spcAft>
                <a:spcPts val="0"/>
              </a:spcAft>
              <a:buSzPts val="1100"/>
              <a:buNone/>
            </a:pPr>
            <a:r>
              <a:rPr lang="en-IN">
                <a:solidFill>
                  <a:schemeClr val="dk1"/>
                </a:solidFill>
              </a:rPr>
              <a:t>Explanation:</a:t>
            </a:r>
            <a:endParaRPr>
              <a:solidFill>
                <a:schemeClr val="dk1"/>
              </a:solidFill>
            </a:endParaRPr>
          </a:p>
          <a:p>
            <a:pPr indent="0" lvl="0" marL="0" rtl="0" algn="l">
              <a:lnSpc>
                <a:spcPct val="115000"/>
              </a:lnSpc>
              <a:spcBef>
                <a:spcPts val="0"/>
              </a:spcBef>
              <a:spcAft>
                <a:spcPts val="0"/>
              </a:spcAft>
              <a:buSzPts val="1100"/>
              <a:buNone/>
            </a:pPr>
            <a:r>
              <a:rPr lang="en-IN">
                <a:solidFill>
                  <a:schemeClr val="dk1"/>
                </a:solidFill>
              </a:rPr>
              <a:t>    Each letter in the word is moved one step backward to obtain the corresponding letter of the code.</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f1834e442a_2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2f1834e442a_2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IN">
                <a:solidFill>
                  <a:schemeClr val="dk1"/>
                </a:solidFill>
              </a:rPr>
              <a:t>Answer: C</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158750" rtl="0" algn="l">
              <a:lnSpc>
                <a:spcPct val="100000"/>
              </a:lnSpc>
              <a:spcBef>
                <a:spcPts val="0"/>
              </a:spcBef>
              <a:spcAft>
                <a:spcPts val="0"/>
              </a:spcAft>
              <a:buSzPts val="1100"/>
              <a:buNone/>
            </a:pPr>
            <a:r>
              <a:rPr lang="en-IN">
                <a:solidFill>
                  <a:schemeClr val="dk1"/>
                </a:solidFill>
              </a:rPr>
              <a:t>Explanation:</a:t>
            </a:r>
            <a:endParaRPr>
              <a:solidFill>
                <a:schemeClr val="dk1"/>
              </a:solidFill>
            </a:endParaRPr>
          </a:p>
          <a:p>
            <a:pPr indent="0" lvl="0" marL="0" rtl="0" algn="l">
              <a:lnSpc>
                <a:spcPct val="115000"/>
              </a:lnSpc>
              <a:spcBef>
                <a:spcPts val="0"/>
              </a:spcBef>
              <a:spcAft>
                <a:spcPts val="0"/>
              </a:spcAft>
              <a:buSzPts val="1100"/>
              <a:buNone/>
            </a:pPr>
            <a:r>
              <a:rPr lang="en-IN">
                <a:solidFill>
                  <a:schemeClr val="dk1"/>
                </a:solidFill>
              </a:rPr>
              <a:t>    Each letter in the word is moved one step backward to obtain the corresponding letter of the code.</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f1834e442a_2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2f1834e442a_2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IN">
                <a:solidFill>
                  <a:schemeClr val="dk1"/>
                </a:solidFill>
              </a:rPr>
              <a:t>Answer: C</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158750" rtl="0" algn="l">
              <a:lnSpc>
                <a:spcPct val="100000"/>
              </a:lnSpc>
              <a:spcBef>
                <a:spcPts val="0"/>
              </a:spcBef>
              <a:spcAft>
                <a:spcPts val="0"/>
              </a:spcAft>
              <a:buSzPts val="1100"/>
              <a:buNone/>
            </a:pPr>
            <a:r>
              <a:rPr lang="en-IN">
                <a:solidFill>
                  <a:schemeClr val="dk1"/>
                </a:solidFill>
              </a:rPr>
              <a:t>Explanation:</a:t>
            </a:r>
            <a:endParaRPr>
              <a:solidFill>
                <a:schemeClr val="dk1"/>
              </a:solidFill>
            </a:endParaRPr>
          </a:p>
          <a:p>
            <a:pPr indent="0" lvl="0" marL="0" rtl="0" algn="l">
              <a:lnSpc>
                <a:spcPct val="115000"/>
              </a:lnSpc>
              <a:spcBef>
                <a:spcPts val="0"/>
              </a:spcBef>
              <a:spcAft>
                <a:spcPts val="0"/>
              </a:spcAft>
              <a:buSzPts val="1100"/>
              <a:buNone/>
            </a:pPr>
            <a:r>
              <a:rPr lang="en-IN">
                <a:solidFill>
                  <a:schemeClr val="dk1"/>
                </a:solidFill>
              </a:rPr>
              <a:t>    Each letter in the word is moved one step backward to obtain the corresponding letter of the code.</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IN">
                <a:solidFill>
                  <a:schemeClr val="dk1"/>
                </a:solidFill>
              </a:rPr>
              <a:t>Answer: C</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158750" rtl="0" algn="l">
              <a:lnSpc>
                <a:spcPct val="100000"/>
              </a:lnSpc>
              <a:spcBef>
                <a:spcPts val="0"/>
              </a:spcBef>
              <a:spcAft>
                <a:spcPts val="0"/>
              </a:spcAft>
              <a:buSzPts val="1100"/>
              <a:buNone/>
            </a:pPr>
            <a:r>
              <a:rPr lang="en-IN">
                <a:solidFill>
                  <a:schemeClr val="dk1"/>
                </a:solidFill>
              </a:rPr>
              <a:t>Explanation:</a:t>
            </a:r>
            <a:endParaRPr>
              <a:solidFill>
                <a:schemeClr val="dk1"/>
              </a:solidFill>
            </a:endParaRPr>
          </a:p>
          <a:p>
            <a:pPr indent="0" lvl="0" marL="0" rtl="0" algn="l">
              <a:lnSpc>
                <a:spcPct val="115000"/>
              </a:lnSpc>
              <a:spcBef>
                <a:spcPts val="0"/>
              </a:spcBef>
              <a:spcAft>
                <a:spcPts val="0"/>
              </a:spcAft>
              <a:buSzPts val="1100"/>
              <a:buNone/>
            </a:pPr>
            <a:r>
              <a:rPr lang="en-IN">
                <a:solidFill>
                  <a:schemeClr val="dk1"/>
                </a:solidFill>
              </a:rPr>
              <a:t>    Each letter in the word is moved one step backward to obtain the corresponding letter of the code.</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SzPts val="1100"/>
              <a:buNone/>
            </a:pPr>
            <a:r>
              <a:rPr lang="en-IN">
                <a:solidFill>
                  <a:schemeClr val="dk1"/>
                </a:solidFill>
              </a:rPr>
              <a:t>Answer: B</a:t>
            </a:r>
            <a:endParaRPr>
              <a:solidFill>
                <a:schemeClr val="dk1"/>
              </a:solidFill>
            </a:endParaRPr>
          </a:p>
          <a:p>
            <a:pPr indent="0" lvl="0" marL="152400" rtl="0" algn="l">
              <a:lnSpc>
                <a:spcPct val="115000"/>
              </a:lnSpc>
              <a:spcBef>
                <a:spcPts val="0"/>
              </a:spcBef>
              <a:spcAft>
                <a:spcPts val="0"/>
              </a:spcAft>
              <a:buSzPts val="1100"/>
              <a:buNone/>
            </a:pPr>
            <a:r>
              <a:t/>
            </a:r>
            <a:endParaRPr>
              <a:solidFill>
                <a:schemeClr val="dk1"/>
              </a:solidFill>
            </a:endParaRPr>
          </a:p>
          <a:p>
            <a:pPr indent="0" lvl="0" marL="152400" rtl="0" algn="l">
              <a:lnSpc>
                <a:spcPct val="115000"/>
              </a:lnSpc>
              <a:spcBef>
                <a:spcPts val="0"/>
              </a:spcBef>
              <a:spcAft>
                <a:spcPts val="0"/>
              </a:spcAft>
              <a:buSzPts val="1100"/>
              <a:buNone/>
            </a:pPr>
            <a:r>
              <a:rPr lang="en-IN">
                <a:solidFill>
                  <a:schemeClr val="dk1"/>
                </a:solidFill>
              </a:rPr>
              <a:t>Explanation: </a:t>
            </a:r>
            <a:endParaRPr>
              <a:solidFill>
                <a:schemeClr val="dk1"/>
              </a:solidFill>
            </a:endParaRPr>
          </a:p>
          <a:p>
            <a:pPr indent="0" lvl="0" marL="152400" rtl="0" algn="l">
              <a:lnSpc>
                <a:spcPct val="115000"/>
              </a:lnSpc>
              <a:spcBef>
                <a:spcPts val="0"/>
              </a:spcBef>
              <a:spcAft>
                <a:spcPts val="0"/>
              </a:spcAft>
              <a:buSzPts val="1100"/>
              <a:buNone/>
            </a:pPr>
            <a:r>
              <a:rPr lang="en-IN">
                <a:solidFill>
                  <a:schemeClr val="dk1"/>
                </a:solidFill>
              </a:rPr>
              <a:t>Reverse the word and move each letter –1. Reverse of FISH is HSIF subtract 1 from each letter of HSIF. So code of FISH become GRHE.</a:t>
            </a:r>
            <a:endParaRPr>
              <a:solidFill>
                <a:schemeClr val="dk1"/>
              </a:solidFill>
            </a:endParaRPr>
          </a:p>
          <a:p>
            <a:pPr indent="0" lvl="0" marL="45720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IN">
                <a:solidFill>
                  <a:schemeClr val="dk1"/>
                </a:solidFill>
              </a:rPr>
              <a:t>Answer: A</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158750" rtl="0" algn="l">
              <a:lnSpc>
                <a:spcPct val="100000"/>
              </a:lnSpc>
              <a:spcBef>
                <a:spcPts val="0"/>
              </a:spcBef>
              <a:spcAft>
                <a:spcPts val="0"/>
              </a:spcAft>
              <a:buSzPts val="1100"/>
              <a:buNone/>
            </a:pPr>
            <a:r>
              <a:rPr lang="en-IN">
                <a:solidFill>
                  <a:schemeClr val="dk1"/>
                </a:solidFill>
              </a:rPr>
              <a:t>Explanation:</a:t>
            </a:r>
            <a:endParaRPr>
              <a:solidFill>
                <a:schemeClr val="dk1"/>
              </a:solidFill>
            </a:endParaRPr>
          </a:p>
          <a:p>
            <a:pPr indent="0" lvl="0" marL="158750" rtl="0" algn="l">
              <a:lnSpc>
                <a:spcPct val="100000"/>
              </a:lnSpc>
              <a:spcBef>
                <a:spcPts val="0"/>
              </a:spcBef>
              <a:spcAft>
                <a:spcPts val="0"/>
              </a:spcAft>
              <a:buSzPts val="1100"/>
              <a:buNone/>
            </a:pPr>
            <a:r>
              <a:rPr lang="en-IN">
                <a:solidFill>
                  <a:schemeClr val="dk1"/>
                </a:solidFill>
              </a:rPr>
              <a:t>Each letter moves +1, -1, ....alternately except for L, which is –4. We have to find the word for the code IFWJBP. Add 4 to I then -1, +1 alternately to the remaining letters. The word will be MEXICO.</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IN">
                <a:solidFill>
                  <a:schemeClr val="dk1"/>
                </a:solidFill>
              </a:rPr>
              <a:t>Answer: B</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158750" rtl="0" algn="l">
              <a:lnSpc>
                <a:spcPct val="100000"/>
              </a:lnSpc>
              <a:spcBef>
                <a:spcPts val="0"/>
              </a:spcBef>
              <a:spcAft>
                <a:spcPts val="0"/>
              </a:spcAft>
              <a:buSzPts val="1100"/>
              <a:buNone/>
            </a:pPr>
            <a:r>
              <a:rPr lang="en-IN">
                <a:solidFill>
                  <a:schemeClr val="dk1"/>
                </a:solidFill>
              </a:rPr>
              <a:t>Expalantion:</a:t>
            </a:r>
            <a:endParaRPr>
              <a:solidFill>
                <a:schemeClr val="dk1"/>
              </a:solidFill>
            </a:endParaRPr>
          </a:p>
          <a:p>
            <a:pPr indent="0" lvl="0" marL="158750" rtl="0" algn="l">
              <a:lnSpc>
                <a:spcPct val="100000"/>
              </a:lnSpc>
              <a:spcBef>
                <a:spcPts val="0"/>
              </a:spcBef>
              <a:spcAft>
                <a:spcPts val="0"/>
              </a:spcAft>
              <a:buSzPts val="1100"/>
              <a:buNone/>
            </a:pPr>
            <a:r>
              <a:rPr lang="en-IN">
                <a:solidFill>
                  <a:schemeClr val="dk1"/>
                </a:solidFill>
              </a:rPr>
              <a:t>Reverse the word and +1 to each letter. The reverse of CHILDREN is NERDLIHC. add 1 to each letter. Therefore, the code of CHILDREN becomes OFSEMJID.</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chemeClr val="dk1"/>
              </a:buClr>
              <a:buSzPts val="1100"/>
              <a:buFont typeface="Arial"/>
              <a:buNone/>
            </a:pPr>
            <a:r>
              <a:rPr lang="en-IN">
                <a:solidFill>
                  <a:schemeClr val="dk1"/>
                </a:solidFill>
              </a:rPr>
              <a:t>Answer: D</a:t>
            </a:r>
            <a:endParaRPr>
              <a:solidFill>
                <a:schemeClr val="dk1"/>
              </a:solidFill>
            </a:endParaRPr>
          </a:p>
          <a:p>
            <a:pPr indent="0" lvl="0" marL="15240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152400" rtl="0" algn="l">
              <a:lnSpc>
                <a:spcPct val="115000"/>
              </a:lnSpc>
              <a:spcBef>
                <a:spcPts val="0"/>
              </a:spcBef>
              <a:spcAft>
                <a:spcPts val="0"/>
              </a:spcAft>
              <a:buClr>
                <a:schemeClr val="dk1"/>
              </a:buClr>
              <a:buSzPts val="1100"/>
              <a:buFont typeface="Arial"/>
              <a:buNone/>
            </a:pPr>
            <a:r>
              <a:rPr lang="en-IN">
                <a:solidFill>
                  <a:schemeClr val="dk1"/>
                </a:solidFill>
              </a:rPr>
              <a:t>Explanation:</a:t>
            </a:r>
            <a:endParaRPr>
              <a:solidFill>
                <a:schemeClr val="dk1"/>
              </a:solidFill>
            </a:endParaRPr>
          </a:p>
          <a:p>
            <a:pPr indent="0" lvl="0" marL="152400" rtl="0" algn="l">
              <a:lnSpc>
                <a:spcPct val="115000"/>
              </a:lnSpc>
              <a:spcBef>
                <a:spcPts val="0"/>
              </a:spcBef>
              <a:spcAft>
                <a:spcPts val="0"/>
              </a:spcAft>
              <a:buClr>
                <a:schemeClr val="dk1"/>
              </a:buClr>
              <a:buSzPts val="1100"/>
              <a:buFont typeface="Arial"/>
              <a:buNone/>
            </a:pPr>
            <a:r>
              <a:rPr lang="en-IN">
                <a:solidFill>
                  <a:schemeClr val="dk1"/>
                </a:solidFill>
              </a:rPr>
              <a:t>Each letter in the word is moved one step forward and the first letter of the group so obtained is put at the end, to obtain the code.</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chemeClr val="dk1"/>
              </a:buClr>
              <a:buSzPts val="1100"/>
              <a:buFont typeface="Arial"/>
              <a:buNone/>
            </a:pPr>
            <a:r>
              <a:rPr lang="en-IN">
                <a:solidFill>
                  <a:schemeClr val="dk1"/>
                </a:solidFill>
              </a:rPr>
              <a:t>Answer: D</a:t>
            </a:r>
            <a:endParaRPr>
              <a:solidFill>
                <a:schemeClr val="dk1"/>
              </a:solidFill>
            </a:endParaRPr>
          </a:p>
          <a:p>
            <a:pPr indent="0" lvl="0" marL="15240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152400" rtl="0" algn="l">
              <a:lnSpc>
                <a:spcPct val="115000"/>
              </a:lnSpc>
              <a:spcBef>
                <a:spcPts val="0"/>
              </a:spcBef>
              <a:spcAft>
                <a:spcPts val="0"/>
              </a:spcAft>
              <a:buClr>
                <a:schemeClr val="dk1"/>
              </a:buClr>
              <a:buSzPts val="1100"/>
              <a:buFont typeface="Arial"/>
              <a:buNone/>
            </a:pPr>
            <a:r>
              <a:rPr lang="en-IN">
                <a:solidFill>
                  <a:schemeClr val="dk1"/>
                </a:solidFill>
              </a:rPr>
              <a:t>Explanation:</a:t>
            </a:r>
            <a:endParaRPr>
              <a:solidFill>
                <a:schemeClr val="dk1"/>
              </a:solidFill>
            </a:endParaRPr>
          </a:p>
          <a:p>
            <a:pPr indent="0" lvl="0" marL="152400" rtl="0" algn="l">
              <a:lnSpc>
                <a:spcPct val="115000"/>
              </a:lnSpc>
              <a:spcBef>
                <a:spcPts val="0"/>
              </a:spcBef>
              <a:spcAft>
                <a:spcPts val="0"/>
              </a:spcAft>
              <a:buClr>
                <a:schemeClr val="dk1"/>
              </a:buClr>
              <a:buSzPts val="1100"/>
              <a:buFont typeface="Arial"/>
              <a:buNone/>
            </a:pPr>
            <a:r>
              <a:rPr lang="en-IN">
                <a:solidFill>
                  <a:schemeClr val="dk1"/>
                </a:solidFill>
              </a:rPr>
              <a:t>The small letters are b, d, f, h, j, l, n, p, r, t, v, x, z. The third day from tuesday will be friday and code will be frIdAY.</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chemeClr val="dk1"/>
              </a:buClr>
              <a:buSzPts val="1100"/>
              <a:buFont typeface="Arial"/>
              <a:buNone/>
            </a:pPr>
            <a:r>
              <a:rPr lang="en-IN">
                <a:solidFill>
                  <a:schemeClr val="dk1"/>
                </a:solidFill>
              </a:rPr>
              <a:t>Answer: B</a:t>
            </a:r>
            <a:endParaRPr>
              <a:solidFill>
                <a:schemeClr val="dk1"/>
              </a:solidFill>
            </a:endParaRPr>
          </a:p>
          <a:p>
            <a:pPr indent="0" lvl="0" marL="15240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152400" rtl="0" algn="l">
              <a:lnSpc>
                <a:spcPct val="115000"/>
              </a:lnSpc>
              <a:spcBef>
                <a:spcPts val="0"/>
              </a:spcBef>
              <a:spcAft>
                <a:spcPts val="0"/>
              </a:spcAft>
              <a:buClr>
                <a:schemeClr val="dk1"/>
              </a:buClr>
              <a:buSzPts val="1100"/>
              <a:buFont typeface="Arial"/>
              <a:buNone/>
            </a:pPr>
            <a:r>
              <a:rPr lang="en-IN">
                <a:solidFill>
                  <a:schemeClr val="dk1"/>
                </a:solidFill>
              </a:rPr>
              <a:t>Explanation:</a:t>
            </a:r>
            <a:endParaRPr>
              <a:solidFill>
                <a:schemeClr val="dk1"/>
              </a:solidFill>
            </a:endParaRPr>
          </a:p>
          <a:p>
            <a:pPr indent="0" lvl="0" marL="152400" rtl="0" algn="l">
              <a:lnSpc>
                <a:spcPct val="115000"/>
              </a:lnSpc>
              <a:spcBef>
                <a:spcPts val="0"/>
              </a:spcBef>
              <a:spcAft>
                <a:spcPts val="0"/>
              </a:spcAft>
              <a:buClr>
                <a:schemeClr val="dk1"/>
              </a:buClr>
              <a:buSzPts val="1100"/>
              <a:buFont typeface="Arial"/>
              <a:buNone/>
            </a:pPr>
            <a:r>
              <a:rPr lang="en-IN">
                <a:solidFill>
                  <a:schemeClr val="dk1"/>
                </a:solidFill>
              </a:rPr>
              <a:t>Letters are arranged according to the digital sum roots </a:t>
            </a:r>
            <a:endParaRPr>
              <a:solidFill>
                <a:schemeClr val="dk1"/>
              </a:solidFill>
            </a:endParaRPr>
          </a:p>
          <a:p>
            <a:pPr indent="0" lvl="0" marL="152400" rtl="0" algn="l">
              <a:lnSpc>
                <a:spcPct val="115000"/>
              </a:lnSpc>
              <a:spcBef>
                <a:spcPts val="0"/>
              </a:spcBef>
              <a:spcAft>
                <a:spcPts val="0"/>
              </a:spcAft>
              <a:buClr>
                <a:schemeClr val="dk1"/>
              </a:buClr>
              <a:buSzPts val="1100"/>
              <a:buFont typeface="Arial"/>
              <a:buNone/>
            </a:pPr>
            <a:r>
              <a:rPr lang="en-IN">
                <a:solidFill>
                  <a:schemeClr val="dk1"/>
                </a:solidFill>
              </a:rPr>
              <a:t>A = 1, B = 2, ..... ,H=8, I = 9, J = 10=1+0=1,M= 13= 1+3=4 &amp; so on.</a:t>
            </a:r>
            <a:endParaRPr>
              <a:solidFill>
                <a:schemeClr val="dk1"/>
              </a:solidFill>
            </a:endParaRPr>
          </a:p>
          <a:p>
            <a:pPr indent="0" lvl="0" marL="152400" rtl="0" algn="l">
              <a:lnSpc>
                <a:spcPct val="115000"/>
              </a:lnSpc>
              <a:spcBef>
                <a:spcPts val="0"/>
              </a:spcBef>
              <a:spcAft>
                <a:spcPts val="0"/>
              </a:spcAft>
              <a:buClr>
                <a:schemeClr val="dk1"/>
              </a:buClr>
              <a:buSzPts val="1100"/>
              <a:buFont typeface="Arial"/>
              <a:buNone/>
            </a:pPr>
            <a:r>
              <a:rPr lang="en-IN">
                <a:solidFill>
                  <a:schemeClr val="dk1"/>
                </a:solidFill>
              </a:rPr>
              <a:t>Similarly, code for MATHEMATICS is 4 1 2 8 5 4 1 2 9 3 1.</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chemeClr val="dk1"/>
              </a:buClr>
              <a:buSzPts val="1100"/>
              <a:buFont typeface="Arial"/>
              <a:buNone/>
            </a:pPr>
            <a:r>
              <a:rPr lang="en-IN">
                <a:solidFill>
                  <a:schemeClr val="dk1"/>
                </a:solidFill>
              </a:rPr>
              <a:t>Answer: C</a:t>
            </a:r>
            <a:endParaRPr>
              <a:solidFill>
                <a:schemeClr val="dk1"/>
              </a:solidFill>
            </a:endParaRPr>
          </a:p>
          <a:p>
            <a:pPr indent="0" lvl="0" marL="15240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152400" rtl="0" algn="l">
              <a:lnSpc>
                <a:spcPct val="115000"/>
              </a:lnSpc>
              <a:spcBef>
                <a:spcPts val="0"/>
              </a:spcBef>
              <a:spcAft>
                <a:spcPts val="0"/>
              </a:spcAft>
              <a:buClr>
                <a:schemeClr val="dk1"/>
              </a:buClr>
              <a:buSzPts val="1100"/>
              <a:buFont typeface="Arial"/>
              <a:buNone/>
            </a:pPr>
            <a:r>
              <a:rPr lang="en-IN">
                <a:solidFill>
                  <a:schemeClr val="dk1"/>
                </a:solidFill>
              </a:rPr>
              <a:t>Explanation:</a:t>
            </a:r>
            <a:endParaRPr>
              <a:solidFill>
                <a:schemeClr val="dk1"/>
              </a:solidFill>
            </a:endParaRPr>
          </a:p>
          <a:p>
            <a:pPr indent="0" lvl="0" marL="152400" rtl="0" algn="l">
              <a:lnSpc>
                <a:spcPct val="115000"/>
              </a:lnSpc>
              <a:spcBef>
                <a:spcPts val="0"/>
              </a:spcBef>
              <a:spcAft>
                <a:spcPts val="0"/>
              </a:spcAft>
              <a:buClr>
                <a:schemeClr val="dk1"/>
              </a:buClr>
              <a:buSzPts val="1100"/>
              <a:buFont typeface="Arial"/>
              <a:buNone/>
            </a:pPr>
            <a:r>
              <a:rPr lang="en-IN">
                <a:solidFill>
                  <a:schemeClr val="dk1"/>
                </a:solidFill>
              </a:rPr>
              <a:t>Last letter is ‘Y’.</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80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122" name="Google Shape;12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f1834e442a_2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2f1834e442a_2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f1834e442a_2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2f1834e442a_2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IN">
                <a:solidFill>
                  <a:schemeClr val="dk1"/>
                </a:solidFill>
              </a:rPr>
              <a:t>Answer: C</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158750" rtl="0" algn="l">
              <a:lnSpc>
                <a:spcPct val="100000"/>
              </a:lnSpc>
              <a:spcBef>
                <a:spcPts val="0"/>
              </a:spcBef>
              <a:spcAft>
                <a:spcPts val="0"/>
              </a:spcAft>
              <a:buSzPts val="1100"/>
              <a:buNone/>
            </a:pPr>
            <a:r>
              <a:rPr lang="en-IN">
                <a:solidFill>
                  <a:schemeClr val="dk1"/>
                </a:solidFill>
              </a:rPr>
              <a:t>Explanation:</a:t>
            </a:r>
            <a:endParaRPr>
              <a:solidFill>
                <a:schemeClr val="dk1"/>
              </a:solidFill>
            </a:endParaRPr>
          </a:p>
          <a:p>
            <a:pPr indent="0" lvl="0" marL="0" rtl="0" algn="l">
              <a:lnSpc>
                <a:spcPct val="115000"/>
              </a:lnSpc>
              <a:spcBef>
                <a:spcPts val="0"/>
              </a:spcBef>
              <a:spcAft>
                <a:spcPts val="0"/>
              </a:spcAft>
              <a:buSzPts val="1100"/>
              <a:buNone/>
            </a:pPr>
            <a:r>
              <a:rPr lang="en-IN">
                <a:solidFill>
                  <a:schemeClr val="dk1"/>
                </a:solidFill>
              </a:rPr>
              <a:t>    Each letter in the word is moved one step backward to obtain the corresponding letter of the code.</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f1834e442a_2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2f1834e442a_2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IN">
                <a:solidFill>
                  <a:schemeClr val="dk1"/>
                </a:solidFill>
              </a:rPr>
              <a:t>Answer: C</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158750" rtl="0" algn="l">
              <a:lnSpc>
                <a:spcPct val="100000"/>
              </a:lnSpc>
              <a:spcBef>
                <a:spcPts val="0"/>
              </a:spcBef>
              <a:spcAft>
                <a:spcPts val="0"/>
              </a:spcAft>
              <a:buSzPts val="1100"/>
              <a:buNone/>
            </a:pPr>
            <a:r>
              <a:rPr lang="en-IN">
                <a:solidFill>
                  <a:schemeClr val="dk1"/>
                </a:solidFill>
              </a:rPr>
              <a:t>Explanation:</a:t>
            </a:r>
            <a:endParaRPr>
              <a:solidFill>
                <a:schemeClr val="dk1"/>
              </a:solidFill>
            </a:endParaRPr>
          </a:p>
          <a:p>
            <a:pPr indent="0" lvl="0" marL="0" rtl="0" algn="l">
              <a:lnSpc>
                <a:spcPct val="115000"/>
              </a:lnSpc>
              <a:spcBef>
                <a:spcPts val="0"/>
              </a:spcBef>
              <a:spcAft>
                <a:spcPts val="0"/>
              </a:spcAft>
              <a:buSzPts val="1100"/>
              <a:buNone/>
            </a:pPr>
            <a:r>
              <a:rPr lang="en-IN">
                <a:solidFill>
                  <a:schemeClr val="dk1"/>
                </a:solidFill>
              </a:rPr>
              <a:t>    Each letter in the word is moved one step backward to obtain the corresponding letter of the code.</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f1834e442a_2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2f1834e442a_2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IN">
                <a:solidFill>
                  <a:schemeClr val="dk1"/>
                </a:solidFill>
              </a:rPr>
              <a:t>Answer: C</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158750" rtl="0" algn="l">
              <a:lnSpc>
                <a:spcPct val="100000"/>
              </a:lnSpc>
              <a:spcBef>
                <a:spcPts val="0"/>
              </a:spcBef>
              <a:spcAft>
                <a:spcPts val="0"/>
              </a:spcAft>
              <a:buSzPts val="1100"/>
              <a:buNone/>
            </a:pPr>
            <a:r>
              <a:rPr lang="en-IN">
                <a:solidFill>
                  <a:schemeClr val="dk1"/>
                </a:solidFill>
              </a:rPr>
              <a:t>Explanation:</a:t>
            </a:r>
            <a:endParaRPr>
              <a:solidFill>
                <a:schemeClr val="dk1"/>
              </a:solidFill>
            </a:endParaRPr>
          </a:p>
          <a:p>
            <a:pPr indent="0" lvl="0" marL="0" rtl="0" algn="l">
              <a:lnSpc>
                <a:spcPct val="115000"/>
              </a:lnSpc>
              <a:spcBef>
                <a:spcPts val="0"/>
              </a:spcBef>
              <a:spcAft>
                <a:spcPts val="0"/>
              </a:spcAft>
              <a:buSzPts val="1100"/>
              <a:buNone/>
            </a:pPr>
            <a:r>
              <a:rPr lang="en-IN">
                <a:solidFill>
                  <a:schemeClr val="dk1"/>
                </a:solidFill>
              </a:rPr>
              <a:t>    Each letter in the word is moved one step backward to obtain the corresponding letter of the code.</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f1834e442a_2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2f1834e442a_2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IN">
                <a:solidFill>
                  <a:schemeClr val="dk1"/>
                </a:solidFill>
              </a:rPr>
              <a:t>Answer: C</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158750" rtl="0" algn="l">
              <a:lnSpc>
                <a:spcPct val="100000"/>
              </a:lnSpc>
              <a:spcBef>
                <a:spcPts val="0"/>
              </a:spcBef>
              <a:spcAft>
                <a:spcPts val="0"/>
              </a:spcAft>
              <a:buSzPts val="1100"/>
              <a:buNone/>
            </a:pPr>
            <a:r>
              <a:rPr lang="en-IN">
                <a:solidFill>
                  <a:schemeClr val="dk1"/>
                </a:solidFill>
              </a:rPr>
              <a:t>Explanation:</a:t>
            </a:r>
            <a:endParaRPr>
              <a:solidFill>
                <a:schemeClr val="dk1"/>
              </a:solidFill>
            </a:endParaRPr>
          </a:p>
          <a:p>
            <a:pPr indent="0" lvl="0" marL="0" rtl="0" algn="l">
              <a:lnSpc>
                <a:spcPct val="115000"/>
              </a:lnSpc>
              <a:spcBef>
                <a:spcPts val="0"/>
              </a:spcBef>
              <a:spcAft>
                <a:spcPts val="0"/>
              </a:spcAft>
              <a:buSzPts val="1100"/>
              <a:buNone/>
            </a:pPr>
            <a:r>
              <a:rPr lang="en-IN">
                <a:solidFill>
                  <a:schemeClr val="dk1"/>
                </a:solidFill>
              </a:rPr>
              <a:t>    Each letter in the word is moved one step backward to obtain the corresponding letter of the code.</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f1834e442a_2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2f1834e442a_2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IN">
                <a:solidFill>
                  <a:schemeClr val="dk1"/>
                </a:solidFill>
              </a:rPr>
              <a:t>Answer: C</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158750" rtl="0" algn="l">
              <a:lnSpc>
                <a:spcPct val="100000"/>
              </a:lnSpc>
              <a:spcBef>
                <a:spcPts val="0"/>
              </a:spcBef>
              <a:spcAft>
                <a:spcPts val="0"/>
              </a:spcAft>
              <a:buSzPts val="1100"/>
              <a:buNone/>
            </a:pPr>
            <a:r>
              <a:rPr lang="en-IN">
                <a:solidFill>
                  <a:schemeClr val="dk1"/>
                </a:solidFill>
              </a:rPr>
              <a:t>Explanation:</a:t>
            </a:r>
            <a:endParaRPr>
              <a:solidFill>
                <a:schemeClr val="dk1"/>
              </a:solidFill>
            </a:endParaRPr>
          </a:p>
          <a:p>
            <a:pPr indent="0" lvl="0" marL="0" rtl="0" algn="l">
              <a:lnSpc>
                <a:spcPct val="115000"/>
              </a:lnSpc>
              <a:spcBef>
                <a:spcPts val="0"/>
              </a:spcBef>
              <a:spcAft>
                <a:spcPts val="0"/>
              </a:spcAft>
              <a:buSzPts val="1100"/>
              <a:buNone/>
            </a:pPr>
            <a:r>
              <a:rPr lang="en-IN">
                <a:solidFill>
                  <a:schemeClr val="dk1"/>
                </a:solidFill>
              </a:rPr>
              <a:t>    Each letter in the word is moved one step backward to obtain the corresponding letter of the code.</a:t>
            </a:r>
            <a:endParaRPr>
              <a:solidFill>
                <a:schemeClr val="dk1"/>
              </a:solidFill>
            </a:endParaRPr>
          </a:p>
          <a:p>
            <a:pPr indent="0" lvl="0" marL="15875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8.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6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atin typeface="Roboto"/>
                <a:ea typeface="Roboto"/>
                <a:cs typeface="Roboto"/>
                <a:sym typeface="Roboto"/>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6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pic>
        <p:nvPicPr>
          <p:cNvPr id="14" name="Google Shape;14;p66"/>
          <p:cNvPicPr preferRelativeResize="0"/>
          <p:nvPr/>
        </p:nvPicPr>
        <p:blipFill rotWithShape="1">
          <a:blip r:embed="rId2">
            <a:alphaModFix/>
          </a:blip>
          <a:srcRect b="0" l="0" r="0" t="0"/>
          <a:stretch/>
        </p:blipFill>
        <p:spPr>
          <a:xfrm>
            <a:off x="-1" y="7219"/>
            <a:ext cx="9144001" cy="513628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6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6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9" name="Google Shape;49;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7" name="Shape 57"/>
        <p:cNvGrpSpPr/>
        <p:nvPr/>
      </p:nvGrpSpPr>
      <p:grpSpPr>
        <a:xfrm>
          <a:off x="0" y="0"/>
          <a:ext cx="0" cy="0"/>
          <a:chOff x="0" y="0"/>
          <a:chExt cx="0" cy="0"/>
        </a:xfrm>
      </p:grpSpPr>
      <p:sp>
        <p:nvSpPr>
          <p:cNvPr id="58" name="Google Shape;58;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9" name="Google Shape;59;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0" name="Google Shape;60;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1" name="Shape 61"/>
        <p:cNvGrpSpPr/>
        <p:nvPr/>
      </p:nvGrpSpPr>
      <p:grpSpPr>
        <a:xfrm>
          <a:off x="0" y="0"/>
          <a:ext cx="0" cy="0"/>
          <a:chOff x="0" y="0"/>
          <a:chExt cx="0" cy="0"/>
        </a:xfrm>
      </p:grpSpPr>
      <p:sp>
        <p:nvSpPr>
          <p:cNvPr id="62" name="Google Shape;62;p6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atin typeface="Roboto"/>
                <a:ea typeface="Roboto"/>
                <a:cs typeface="Roboto"/>
                <a:sym typeface="Roboto"/>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3" name="Google Shape;63;p6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4" name="Google Shape;64;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2">
    <p:spTree>
      <p:nvGrpSpPr>
        <p:cNvPr id="65" name="Shape 6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8" name="Google Shape;68;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sp>
        <p:nvSpPr>
          <p:cNvPr id="70" name="Google Shape;70;p4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1" name="Google Shape;71;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2" name="Shape 72"/>
        <p:cNvGrpSpPr/>
        <p:nvPr/>
      </p:nvGrpSpPr>
      <p:grpSpPr>
        <a:xfrm>
          <a:off x="0" y="0"/>
          <a:ext cx="0" cy="0"/>
          <a:chOff x="0" y="0"/>
          <a:chExt cx="0" cy="0"/>
        </a:xfrm>
      </p:grpSpPr>
      <p:sp>
        <p:nvSpPr>
          <p:cNvPr id="73" name="Google Shape;73;p4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75" name="Google Shape;75;p4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6" name="Google Shape;76;p4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7" name="Google Shape;77;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8" name="Shape 78"/>
        <p:cNvGrpSpPr/>
        <p:nvPr/>
      </p:nvGrpSpPr>
      <p:grpSpPr>
        <a:xfrm>
          <a:off x="0" y="0"/>
          <a:ext cx="0" cy="0"/>
          <a:chOff x="0" y="0"/>
          <a:chExt cx="0" cy="0"/>
        </a:xfrm>
      </p:grpSpPr>
      <p:sp>
        <p:nvSpPr>
          <p:cNvPr id="79" name="Google Shape;79;p4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80" name="Google Shape;80;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1" name="Shape 81"/>
        <p:cNvGrpSpPr/>
        <p:nvPr/>
      </p:nvGrpSpPr>
      <p:grpSpPr>
        <a:xfrm>
          <a:off x="0" y="0"/>
          <a:ext cx="0" cy="0"/>
          <a:chOff x="0" y="0"/>
          <a:chExt cx="0" cy="0"/>
        </a:xfrm>
      </p:grpSpPr>
      <p:sp>
        <p:nvSpPr>
          <p:cNvPr id="82" name="Google Shape;82;p5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3" name="Google Shape;83;p5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84" name="Google Shape;84;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8" name="Google Shape;18;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ransition spd="slow">
    <p:push/>
  </p:transition>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cSld name="4">
    <p:spTree>
      <p:nvGrpSpPr>
        <p:cNvPr id="85" name="Shape 85"/>
        <p:cNvGrpSpPr/>
        <p:nvPr/>
      </p:nvGrpSpPr>
      <p:grpSpPr>
        <a:xfrm>
          <a:off x="0" y="0"/>
          <a:ext cx="0" cy="0"/>
          <a:chOff x="0" y="0"/>
          <a:chExt cx="0" cy="0"/>
        </a:xfrm>
      </p:grpSpPr>
      <p:pic>
        <p:nvPicPr>
          <p:cNvPr descr="A close up of a logo&#10;&#10;Description generated with high confidence" id="86" name="Google Shape;86;p51"/>
          <p:cNvPicPr preferRelativeResize="0"/>
          <p:nvPr/>
        </p:nvPicPr>
        <p:blipFill rotWithShape="1">
          <a:blip r:embed="rId2">
            <a:alphaModFix/>
          </a:blip>
          <a:srcRect b="0" l="0" r="0" t="0"/>
          <a:stretch/>
        </p:blipFill>
        <p:spPr>
          <a:xfrm>
            <a:off x="7876800" y="183600"/>
            <a:ext cx="1022401" cy="766801"/>
          </a:xfrm>
          <a:prstGeom prst="rect">
            <a:avLst/>
          </a:prstGeom>
          <a:noFill/>
          <a:ln>
            <a:noFill/>
          </a:ln>
        </p:spPr>
      </p:pic>
      <p:pic>
        <p:nvPicPr>
          <p:cNvPr descr="A picture containing colorful, colored&#10;&#10;Description generated with very high confidence" id="87" name="Google Shape;87;p51"/>
          <p:cNvPicPr preferRelativeResize="0"/>
          <p:nvPr/>
        </p:nvPicPr>
        <p:blipFill rotWithShape="1">
          <a:blip r:embed="rId3">
            <a:alphaModFix/>
          </a:blip>
          <a:srcRect b="37530" l="0" r="0" t="55603"/>
          <a:stretch/>
        </p:blipFill>
        <p:spPr>
          <a:xfrm>
            <a:off x="0" y="4849200"/>
            <a:ext cx="9144000" cy="294300"/>
          </a:xfrm>
          <a:prstGeom prst="rect">
            <a:avLst/>
          </a:prstGeom>
          <a:noFill/>
          <a:ln>
            <a:noFill/>
          </a:ln>
        </p:spPr>
      </p:pic>
      <p:sp>
        <p:nvSpPr>
          <p:cNvPr id="88" name="Google Shape;88;p51"/>
          <p:cNvSpPr/>
          <p:nvPr/>
        </p:nvSpPr>
        <p:spPr>
          <a:xfrm>
            <a:off x="8946830" y="4943496"/>
            <a:ext cx="57600" cy="43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89" name="Google Shape;89;p51"/>
          <p:cNvSpPr/>
          <p:nvPr/>
        </p:nvSpPr>
        <p:spPr>
          <a:xfrm>
            <a:off x="8870400" y="4943496"/>
            <a:ext cx="57600" cy="43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90" name="Google Shape;90;p51"/>
          <p:cNvSpPr/>
          <p:nvPr/>
        </p:nvSpPr>
        <p:spPr>
          <a:xfrm>
            <a:off x="8793970" y="4943496"/>
            <a:ext cx="57600" cy="43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91" name="Google Shape;91;p51"/>
          <p:cNvSpPr/>
          <p:nvPr/>
        </p:nvSpPr>
        <p:spPr>
          <a:xfrm>
            <a:off x="8717540" y="4943496"/>
            <a:ext cx="57600" cy="43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2" name="Shape 92"/>
        <p:cNvGrpSpPr/>
        <p:nvPr/>
      </p:nvGrpSpPr>
      <p:grpSpPr>
        <a:xfrm>
          <a:off x="0" y="0"/>
          <a:ext cx="0" cy="0"/>
          <a:chOff x="0" y="0"/>
          <a:chExt cx="0" cy="0"/>
        </a:xfrm>
      </p:grpSpPr>
      <p:sp>
        <p:nvSpPr>
          <p:cNvPr id="93" name="Google Shape;93;g2f1834e442a_2_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4" name="Google Shape;94;g2f1834e442a_2_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5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5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5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5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5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5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5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5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5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5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2" name="Google Shape;42;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5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5" name="Google Shape;45;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2" Type="http://schemas.openxmlformats.org/officeDocument/2006/relationships/theme" Target="../theme/theme1.xml"/><Relationship Id="rId1" Type="http://schemas.openxmlformats.org/officeDocument/2006/relationships/image" Target="../media/image1.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pic>
        <p:nvPicPr>
          <p:cNvPr id="9" name="Google Shape;9;p24"/>
          <p:cNvPicPr preferRelativeResize="0"/>
          <p:nvPr/>
        </p:nvPicPr>
        <p:blipFill rotWithShape="1">
          <a:blip r:embed="rId1">
            <a:alphaModFix/>
          </a:blip>
          <a:srcRect b="0" l="0" r="0" t="0"/>
          <a:stretch/>
        </p:blipFill>
        <p:spPr>
          <a:xfrm>
            <a:off x="-1" y="7219"/>
            <a:ext cx="9144001" cy="513628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slow">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 name="Shape 52"/>
        <p:cNvGrpSpPr/>
        <p:nvPr/>
      </p:nvGrpSpPr>
      <p:grpSpPr>
        <a:xfrm>
          <a:off x="0" y="0"/>
          <a:ext cx="0" cy="0"/>
          <a:chOff x="0" y="0"/>
          <a:chExt cx="0" cy="0"/>
        </a:xfrm>
      </p:grpSpPr>
      <p:sp>
        <p:nvSpPr>
          <p:cNvPr id="53" name="Google Shape;53;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4" name="Google Shape;54;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5" name="Google Shape;55;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pic>
        <p:nvPicPr>
          <p:cNvPr id="56" name="Google Shape;56;p29"/>
          <p:cNvPicPr preferRelativeResize="0"/>
          <p:nvPr/>
        </p:nvPicPr>
        <p:blipFill rotWithShape="1">
          <a:blip r:embed="rId1">
            <a:alphaModFix/>
          </a:blip>
          <a:srcRect b="0" l="0" r="0" t="0"/>
          <a:stretch/>
        </p:blipFill>
        <p:spPr>
          <a:xfrm>
            <a:off x="-1" y="7219"/>
            <a:ext cx="9144001" cy="513628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28.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forms.gle/LwV4upuFRDcHeECG9" TargetMode="Externa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4.jpg"/><Relationship Id="rId4"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25.png"/></Relationships>
</file>

<file path=ppt/slides/_rels/slide41.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30.png"/><Relationship Id="rId12" Type="http://schemas.openxmlformats.org/officeDocument/2006/relationships/image" Target="../media/image31.png"/><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24.png"/><Relationship Id="rId5" Type="http://schemas.openxmlformats.org/officeDocument/2006/relationships/image" Target="../media/image33.png"/><Relationship Id="rId6" Type="http://schemas.openxmlformats.org/officeDocument/2006/relationships/image" Target="../media/image32.png"/><Relationship Id="rId7" Type="http://schemas.openxmlformats.org/officeDocument/2006/relationships/hyperlink" Target="https://learn.codemithra.com/" TargetMode="External"/><Relationship Id="rId8" Type="http://schemas.openxmlformats.org/officeDocument/2006/relationships/hyperlink" Target="https://learn.codemithra.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6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100" name="Google Shape;100;p6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342900" lvl="0" marL="457200" rtl="0" algn="ctr">
              <a:lnSpc>
                <a:spcPct val="100000"/>
              </a:lnSpc>
              <a:spcBef>
                <a:spcPts val="0"/>
              </a:spcBef>
              <a:spcAft>
                <a:spcPts val="0"/>
              </a:spcAft>
              <a:buSzPts val="2800"/>
              <a:buNone/>
            </a:pPr>
            <a:r>
              <a:t/>
            </a:r>
            <a:endParaRPr/>
          </a:p>
        </p:txBody>
      </p:sp>
      <p:pic>
        <p:nvPicPr>
          <p:cNvPr id="101" name="Google Shape;101;p62"/>
          <p:cNvPicPr preferRelativeResize="0"/>
          <p:nvPr/>
        </p:nvPicPr>
        <p:blipFill rotWithShape="1">
          <a:blip r:embed="rId3">
            <a:alphaModFix/>
          </a:blip>
          <a:srcRect b="0" l="0" r="0" t="0"/>
          <a:stretch/>
        </p:blipFill>
        <p:spPr>
          <a:xfrm>
            <a:off x="2" y="4"/>
            <a:ext cx="9144003" cy="5143501"/>
          </a:xfrm>
          <a:prstGeom prst="rect">
            <a:avLst/>
          </a:prstGeom>
          <a:noFill/>
          <a:ln>
            <a:noFill/>
          </a:ln>
        </p:spPr>
      </p:pic>
      <p:pic>
        <p:nvPicPr>
          <p:cNvPr id="102" name="Google Shape;102;p62"/>
          <p:cNvPicPr preferRelativeResize="0"/>
          <p:nvPr/>
        </p:nvPicPr>
        <p:blipFill rotWithShape="1">
          <a:blip r:embed="rId4">
            <a:alphaModFix/>
          </a:blip>
          <a:srcRect b="0" l="0" r="0" t="0"/>
          <a:stretch/>
        </p:blipFill>
        <p:spPr>
          <a:xfrm>
            <a:off x="2504604" y="600291"/>
            <a:ext cx="4134799" cy="2923400"/>
          </a:xfrm>
          <a:prstGeom prst="rect">
            <a:avLst/>
          </a:prstGeom>
          <a:noFill/>
          <a:ln>
            <a:noFill/>
          </a:ln>
        </p:spPr>
      </p:pic>
      <p:pic>
        <p:nvPicPr>
          <p:cNvPr id="103" name="Google Shape;103;p62"/>
          <p:cNvPicPr preferRelativeResize="0"/>
          <p:nvPr/>
        </p:nvPicPr>
        <p:blipFill rotWithShape="1">
          <a:blip r:embed="rId5">
            <a:alphaModFix/>
          </a:blip>
          <a:srcRect b="0" l="0" r="0" t="0"/>
          <a:stretch/>
        </p:blipFill>
        <p:spPr>
          <a:xfrm>
            <a:off x="2200054" y="3386141"/>
            <a:ext cx="4743901" cy="1157050"/>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2f1834e442a_2_35"/>
          <p:cNvSpPr txBox="1"/>
          <p:nvPr/>
        </p:nvSpPr>
        <p:spPr>
          <a:xfrm>
            <a:off x="7201642" y="4019550"/>
            <a:ext cx="1456500" cy="35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Arial"/>
                <a:ea typeface="Arial"/>
                <a:cs typeface="Arial"/>
                <a:sym typeface="Arial"/>
              </a:rPr>
              <a:t>Answer : </a:t>
            </a:r>
            <a:r>
              <a:rPr b="1" i="0" lang="en-IN" sz="1600" u="none" cap="none" strike="noStrike">
                <a:solidFill>
                  <a:schemeClr val="dk1"/>
                </a:solidFill>
                <a:latin typeface="Arial"/>
                <a:ea typeface="Arial"/>
                <a:cs typeface="Arial"/>
                <a:sym typeface="Arial"/>
              </a:rPr>
              <a:t>A</a:t>
            </a:r>
            <a:endParaRPr b="0" i="0" sz="1600" u="none" cap="none" strike="noStrike">
              <a:solidFill>
                <a:schemeClr val="dk1"/>
              </a:solidFill>
              <a:latin typeface="Arial"/>
              <a:ea typeface="Arial"/>
              <a:cs typeface="Arial"/>
              <a:sym typeface="Arial"/>
            </a:endParaRPr>
          </a:p>
        </p:txBody>
      </p:sp>
      <p:sp>
        <p:nvSpPr>
          <p:cNvPr id="164" name="Google Shape;164;g2f1834e442a_2_35"/>
          <p:cNvSpPr txBox="1"/>
          <p:nvPr/>
        </p:nvSpPr>
        <p:spPr>
          <a:xfrm>
            <a:off x="3417500" y="1439874"/>
            <a:ext cx="8472300" cy="1077300"/>
          </a:xfrm>
          <a:prstGeom prst="rect">
            <a:avLst/>
          </a:prstGeom>
          <a:noFill/>
          <a:ln>
            <a:noFill/>
          </a:ln>
        </p:spPr>
        <p:txBody>
          <a:bodyPr anchorCtr="0" anchor="t" bIns="45700" lIns="91425" spcFirstLastPara="1" rIns="91425" wrap="square" tIns="45700">
            <a:spAutoFit/>
          </a:bodyPr>
          <a:lstStyle/>
          <a:p>
            <a:pPr indent="0" lvl="0" marL="457200" marR="0" rtl="0" algn="l">
              <a:lnSpc>
                <a:spcPct val="150000"/>
              </a:lnSpc>
              <a:spcBef>
                <a:spcPts val="0"/>
              </a:spcBef>
              <a:spcAft>
                <a:spcPts val="0"/>
              </a:spcAft>
              <a:buNone/>
            </a:pPr>
            <a:r>
              <a:t/>
            </a:r>
            <a:endParaRPr i="0" sz="1600" u="none" cap="none" strike="noStrike">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2000"/>
              <a:buFont typeface="Arial"/>
              <a:buNone/>
            </a:pPr>
            <a:r>
              <a:t/>
            </a:r>
            <a:endParaRPr i="0" sz="1600" u="none" cap="none" strike="noStrike">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2000"/>
              <a:buFont typeface="Arial"/>
              <a:buNone/>
            </a:pPr>
            <a:r>
              <a:t/>
            </a:r>
            <a:endParaRPr i="0" sz="1600" u="none" cap="none" strike="noStrike">
              <a:solidFill>
                <a:schemeClr val="dk1"/>
              </a:solidFill>
              <a:highlight>
                <a:schemeClr val="lt1"/>
              </a:highlight>
              <a:latin typeface="Roboto"/>
              <a:ea typeface="Roboto"/>
              <a:cs typeface="Roboto"/>
              <a:sym typeface="Roboto"/>
            </a:endParaRPr>
          </a:p>
        </p:txBody>
      </p:sp>
      <p:sp>
        <p:nvSpPr>
          <p:cNvPr id="165" name="Google Shape;165;g2f1834e442a_2_35"/>
          <p:cNvSpPr txBox="1"/>
          <p:nvPr/>
        </p:nvSpPr>
        <p:spPr>
          <a:xfrm>
            <a:off x="342900" y="630250"/>
            <a:ext cx="522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500"/>
              <a:buFont typeface="Arial"/>
              <a:buNone/>
            </a:pPr>
            <a:r>
              <a:rPr lang="en-IN" sz="2000">
                <a:solidFill>
                  <a:srgbClr val="8182EF"/>
                </a:solidFill>
                <a:latin typeface="Roboto Black"/>
                <a:ea typeface="Roboto Black"/>
                <a:cs typeface="Roboto Black"/>
                <a:sym typeface="Roboto Black"/>
              </a:rPr>
              <a:t>Question: 01</a:t>
            </a:r>
            <a:endParaRPr sz="2000">
              <a:solidFill>
                <a:srgbClr val="8182EF"/>
              </a:solidFill>
              <a:latin typeface="Roboto Black"/>
              <a:ea typeface="Roboto Black"/>
              <a:cs typeface="Roboto Black"/>
              <a:sym typeface="Roboto Black"/>
            </a:endParaRPr>
          </a:p>
        </p:txBody>
      </p:sp>
      <p:sp>
        <p:nvSpPr>
          <p:cNvPr id="166" name="Google Shape;166;g2f1834e442a_2_35"/>
          <p:cNvSpPr txBox="1"/>
          <p:nvPr/>
        </p:nvSpPr>
        <p:spPr>
          <a:xfrm>
            <a:off x="335850" y="1220125"/>
            <a:ext cx="4340100" cy="22884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lang="en-IN" sz="1600">
                <a:solidFill>
                  <a:schemeClr val="dk1"/>
                </a:solidFill>
                <a:latin typeface="Roboto"/>
                <a:ea typeface="Roboto"/>
                <a:cs typeface="Roboto"/>
                <a:sym typeface="Roboto"/>
              </a:rPr>
              <a:t>Find the square root of 4489</a:t>
            </a:r>
            <a:endParaRPr sz="1600">
              <a:solidFill>
                <a:schemeClr val="dk1"/>
              </a:solidFill>
              <a:latin typeface="Roboto"/>
              <a:ea typeface="Roboto"/>
              <a:cs typeface="Roboto"/>
              <a:sym typeface="Roboto"/>
            </a:endParaRPr>
          </a:p>
          <a:p>
            <a:pPr indent="-330200" lvl="0" marL="457200" rtl="0" algn="l">
              <a:lnSpc>
                <a:spcPct val="150000"/>
              </a:lnSpc>
              <a:spcBef>
                <a:spcPts val="80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67</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63</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53</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57</a:t>
            </a:r>
            <a:endParaRPr sz="1600">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2000"/>
              <a:buFont typeface="Arial"/>
              <a:buNone/>
            </a:pPr>
            <a:r>
              <a:t/>
            </a:r>
            <a:endParaRPr i="0" sz="1600" u="none" cap="none" strike="noStrike">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0" name="Shape 170"/>
        <p:cNvGrpSpPr/>
        <p:nvPr/>
      </p:nvGrpSpPr>
      <p:grpSpPr>
        <a:xfrm>
          <a:off x="0" y="0"/>
          <a:ext cx="0" cy="0"/>
          <a:chOff x="0" y="0"/>
          <a:chExt cx="0" cy="0"/>
        </a:xfrm>
      </p:grpSpPr>
      <p:sp>
        <p:nvSpPr>
          <p:cNvPr id="171" name="Google Shape;171;g2f1834e442a_2_40"/>
          <p:cNvSpPr txBox="1"/>
          <p:nvPr/>
        </p:nvSpPr>
        <p:spPr>
          <a:xfrm>
            <a:off x="7189450" y="4195825"/>
            <a:ext cx="1456500" cy="35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Arial"/>
                <a:ea typeface="Arial"/>
                <a:cs typeface="Arial"/>
                <a:sym typeface="Arial"/>
              </a:rPr>
              <a:t>Answer : </a:t>
            </a:r>
            <a:r>
              <a:rPr b="1" i="0" lang="en-IN" sz="1600" u="none" cap="none" strike="noStrike">
                <a:solidFill>
                  <a:schemeClr val="dk1"/>
                </a:solidFill>
                <a:latin typeface="Arial"/>
                <a:ea typeface="Arial"/>
                <a:cs typeface="Arial"/>
                <a:sym typeface="Arial"/>
              </a:rPr>
              <a:t>B</a:t>
            </a:r>
            <a:endParaRPr b="0" i="0" sz="1600" u="none" cap="none" strike="noStrike">
              <a:solidFill>
                <a:schemeClr val="dk1"/>
              </a:solidFill>
              <a:latin typeface="Arial"/>
              <a:ea typeface="Arial"/>
              <a:cs typeface="Arial"/>
              <a:sym typeface="Arial"/>
            </a:endParaRPr>
          </a:p>
        </p:txBody>
      </p:sp>
      <p:sp>
        <p:nvSpPr>
          <p:cNvPr id="172" name="Google Shape;172;g2f1834e442a_2_40"/>
          <p:cNvSpPr txBox="1"/>
          <p:nvPr>
            <p:ph idx="1" type="body"/>
          </p:nvPr>
        </p:nvSpPr>
        <p:spPr>
          <a:xfrm>
            <a:off x="311700" y="1152475"/>
            <a:ext cx="8520600" cy="37992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en-IN" sz="1700">
                <a:solidFill>
                  <a:schemeClr val="dk1"/>
                </a:solidFill>
                <a:latin typeface="Calibri"/>
                <a:ea typeface="Calibri"/>
                <a:cs typeface="Calibri"/>
                <a:sym typeface="Calibri"/>
              </a:rPr>
              <a:t>We group the last pair of digits, and the rest of the digits together.</a:t>
            </a:r>
            <a:endParaRPr sz="1700">
              <a:solidFill>
                <a:schemeClr val="dk1"/>
              </a:solidFill>
              <a:latin typeface="Calibri"/>
              <a:ea typeface="Calibri"/>
              <a:cs typeface="Calibri"/>
              <a:sym typeface="Calibri"/>
            </a:endParaRPr>
          </a:p>
          <a:p>
            <a:pPr indent="0" lvl="0" marL="0" rtl="0" algn="just">
              <a:lnSpc>
                <a:spcPct val="100000"/>
              </a:lnSpc>
              <a:spcBef>
                <a:spcPts val="800"/>
              </a:spcBef>
              <a:spcAft>
                <a:spcPts val="0"/>
              </a:spcAft>
              <a:buClr>
                <a:schemeClr val="dk1"/>
              </a:buClr>
              <a:buSzPts val="1100"/>
              <a:buFont typeface="Arial"/>
              <a:buNone/>
            </a:pPr>
            <a:r>
              <a:rPr lang="en-IN" sz="1700">
                <a:solidFill>
                  <a:schemeClr val="dk1"/>
                </a:solidFill>
                <a:latin typeface="Calibri"/>
                <a:ea typeface="Calibri"/>
                <a:cs typeface="Calibri"/>
                <a:sym typeface="Calibri"/>
              </a:rPr>
              <a:t>Now, since the unit digit of 4489 is 9. So we can say that unit digit of its square root will be either </a:t>
            </a:r>
            <a:r>
              <a:rPr b="1" lang="en-IN" sz="1700">
                <a:solidFill>
                  <a:schemeClr val="dk1"/>
                </a:solidFill>
                <a:latin typeface="Calibri"/>
                <a:ea typeface="Calibri"/>
                <a:cs typeface="Calibri"/>
                <a:sym typeface="Calibri"/>
              </a:rPr>
              <a:t>3 or 7. </a:t>
            </a:r>
            <a:endParaRPr b="1" sz="1700">
              <a:solidFill>
                <a:schemeClr val="dk1"/>
              </a:solidFill>
              <a:latin typeface="Calibri"/>
              <a:ea typeface="Calibri"/>
              <a:cs typeface="Calibri"/>
              <a:sym typeface="Calibri"/>
            </a:endParaRPr>
          </a:p>
          <a:p>
            <a:pPr indent="0" lvl="0" marL="0" rtl="0" algn="just">
              <a:lnSpc>
                <a:spcPct val="100000"/>
              </a:lnSpc>
              <a:spcBef>
                <a:spcPts val="800"/>
              </a:spcBef>
              <a:spcAft>
                <a:spcPts val="0"/>
              </a:spcAft>
              <a:buClr>
                <a:schemeClr val="dk1"/>
              </a:buClr>
              <a:buSzPts val="1100"/>
              <a:buFont typeface="Arial"/>
              <a:buNone/>
            </a:pPr>
            <a:r>
              <a:rPr lang="en-IN" sz="1700">
                <a:solidFill>
                  <a:schemeClr val="dk1"/>
                </a:solidFill>
                <a:latin typeface="Calibri"/>
                <a:ea typeface="Calibri"/>
                <a:cs typeface="Calibri"/>
                <a:sym typeface="Calibri"/>
              </a:rPr>
              <a:t>Now consider first 2 digits i.e. 44. Since 44 comes in between the squares of 6 and 7 (i.e. 36&lt;44&lt;49),so we can say that the tens digit of the square root of 4489 will be </a:t>
            </a:r>
            <a:r>
              <a:rPr b="1" lang="en-IN" sz="1700">
                <a:solidFill>
                  <a:schemeClr val="dk1"/>
                </a:solidFill>
                <a:latin typeface="Calibri"/>
                <a:ea typeface="Calibri"/>
                <a:cs typeface="Calibri"/>
                <a:sym typeface="Calibri"/>
              </a:rPr>
              <a:t>6</a:t>
            </a:r>
            <a:r>
              <a:rPr lang="en-IN" sz="1700">
                <a:solidFill>
                  <a:schemeClr val="dk1"/>
                </a:solidFill>
                <a:latin typeface="Calibri"/>
                <a:ea typeface="Calibri"/>
                <a:cs typeface="Calibri"/>
                <a:sym typeface="Calibri"/>
              </a:rPr>
              <a:t>. So far we can say that the square root will be either 63 or 67.</a:t>
            </a:r>
            <a:endParaRPr sz="1700">
              <a:solidFill>
                <a:schemeClr val="dk1"/>
              </a:solidFill>
              <a:latin typeface="Calibri"/>
              <a:ea typeface="Calibri"/>
              <a:cs typeface="Calibri"/>
              <a:sym typeface="Calibri"/>
            </a:endParaRPr>
          </a:p>
          <a:p>
            <a:pPr indent="0" lvl="0" marL="0" rtl="0" algn="just">
              <a:lnSpc>
                <a:spcPct val="100000"/>
              </a:lnSpc>
              <a:spcBef>
                <a:spcPts val="800"/>
              </a:spcBef>
              <a:spcAft>
                <a:spcPts val="0"/>
              </a:spcAft>
              <a:buClr>
                <a:schemeClr val="dk1"/>
              </a:buClr>
              <a:buSzPts val="1100"/>
              <a:buFont typeface="Arial"/>
              <a:buNone/>
            </a:pPr>
            <a:r>
              <a:rPr lang="en-IN" sz="1700">
                <a:solidFill>
                  <a:schemeClr val="dk1"/>
                </a:solidFill>
                <a:latin typeface="Calibri"/>
                <a:ea typeface="Calibri"/>
                <a:cs typeface="Calibri"/>
                <a:sym typeface="Calibri"/>
              </a:rPr>
              <a:t>Now we can fix the exact unit digit.</a:t>
            </a:r>
            <a:endParaRPr sz="1700">
              <a:solidFill>
                <a:schemeClr val="dk1"/>
              </a:solidFill>
              <a:latin typeface="Calibri"/>
              <a:ea typeface="Calibri"/>
              <a:cs typeface="Calibri"/>
              <a:sym typeface="Calibri"/>
            </a:endParaRPr>
          </a:p>
          <a:p>
            <a:pPr indent="0" lvl="0" marL="0" rtl="0" algn="just">
              <a:lnSpc>
                <a:spcPct val="100000"/>
              </a:lnSpc>
              <a:spcBef>
                <a:spcPts val="800"/>
              </a:spcBef>
              <a:spcAft>
                <a:spcPts val="0"/>
              </a:spcAft>
              <a:buClr>
                <a:schemeClr val="dk1"/>
              </a:buClr>
              <a:buSzPts val="1100"/>
              <a:buFont typeface="Arial"/>
              <a:buNone/>
            </a:pPr>
            <a:r>
              <a:rPr lang="en-IN" sz="1700">
                <a:solidFill>
                  <a:schemeClr val="dk1"/>
                </a:solidFill>
                <a:latin typeface="Calibri"/>
                <a:ea typeface="Calibri"/>
                <a:cs typeface="Calibri"/>
                <a:sym typeface="Calibri"/>
              </a:rPr>
              <a:t>To find the exact unit digit, we consider the tens digit i.e. 6 and the next term i.e.7</a:t>
            </a:r>
            <a:endParaRPr sz="1700">
              <a:solidFill>
                <a:schemeClr val="dk1"/>
              </a:solidFill>
              <a:latin typeface="Calibri"/>
              <a:ea typeface="Calibri"/>
              <a:cs typeface="Calibri"/>
              <a:sym typeface="Calibri"/>
            </a:endParaRPr>
          </a:p>
          <a:p>
            <a:pPr indent="0" lvl="0" marL="0" rtl="0" algn="just">
              <a:lnSpc>
                <a:spcPct val="100000"/>
              </a:lnSpc>
              <a:spcBef>
                <a:spcPts val="800"/>
              </a:spcBef>
              <a:spcAft>
                <a:spcPts val="0"/>
              </a:spcAft>
              <a:buClr>
                <a:schemeClr val="dk1"/>
              </a:buClr>
              <a:buSzPts val="1100"/>
              <a:buFont typeface="Arial"/>
              <a:buNone/>
            </a:pPr>
            <a:r>
              <a:rPr lang="en-IN" sz="1700">
                <a:solidFill>
                  <a:schemeClr val="dk1"/>
                </a:solidFill>
                <a:latin typeface="Calibri"/>
                <a:ea typeface="Calibri"/>
                <a:cs typeface="Calibri"/>
                <a:sym typeface="Calibri"/>
              </a:rPr>
              <a:t>Multiply these 2 terms 6*7=</a:t>
            </a:r>
            <a:r>
              <a:rPr b="1" lang="en-IN" sz="1700">
                <a:solidFill>
                  <a:schemeClr val="dk1"/>
                </a:solidFill>
                <a:latin typeface="Calibri"/>
                <a:ea typeface="Calibri"/>
                <a:cs typeface="Calibri"/>
                <a:sym typeface="Calibri"/>
              </a:rPr>
              <a:t>42,</a:t>
            </a:r>
            <a:r>
              <a:rPr lang="en-IN" sz="1700">
                <a:solidFill>
                  <a:schemeClr val="dk1"/>
                </a:solidFill>
                <a:latin typeface="Calibri"/>
                <a:ea typeface="Calibri"/>
                <a:cs typeface="Calibri"/>
                <a:sym typeface="Calibri"/>
              </a:rPr>
              <a:t> Since </a:t>
            </a:r>
            <a:r>
              <a:rPr b="1" lang="en-IN" sz="1700">
                <a:solidFill>
                  <a:schemeClr val="dk1"/>
                </a:solidFill>
                <a:latin typeface="Calibri"/>
                <a:ea typeface="Calibri"/>
                <a:cs typeface="Calibri"/>
                <a:sym typeface="Calibri"/>
              </a:rPr>
              <a:t>44 is greater than 42</a:t>
            </a:r>
            <a:r>
              <a:rPr lang="en-IN" sz="1700">
                <a:solidFill>
                  <a:schemeClr val="dk1"/>
                </a:solidFill>
                <a:latin typeface="Calibri"/>
                <a:ea typeface="Calibri"/>
                <a:cs typeface="Calibri"/>
                <a:sym typeface="Calibri"/>
              </a:rPr>
              <a:t>. So square root of 4489 will be the bigger of the two options i.e. </a:t>
            </a:r>
            <a:r>
              <a:rPr b="1" lang="en-IN" sz="1700">
                <a:solidFill>
                  <a:schemeClr val="dk1"/>
                </a:solidFill>
                <a:latin typeface="Calibri"/>
                <a:ea typeface="Calibri"/>
                <a:cs typeface="Calibri"/>
                <a:sym typeface="Calibri"/>
              </a:rPr>
              <a:t>67</a:t>
            </a:r>
            <a:endParaRPr b="1" sz="1700">
              <a:solidFill>
                <a:schemeClr val="dk1"/>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400"/>
              <a:buFont typeface="Arial"/>
              <a:buNone/>
            </a:pPr>
            <a:r>
              <a:t/>
            </a:r>
            <a:endParaRPr sz="1400">
              <a:solidFill>
                <a:schemeClr val="dk1"/>
              </a:solidFill>
            </a:endParaRPr>
          </a:p>
        </p:txBody>
      </p:sp>
      <p:sp>
        <p:nvSpPr>
          <p:cNvPr id="173" name="Google Shape;173;g2f1834e442a_2_40"/>
          <p:cNvSpPr txBox="1"/>
          <p:nvPr/>
        </p:nvSpPr>
        <p:spPr>
          <a:xfrm>
            <a:off x="342900" y="630250"/>
            <a:ext cx="522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500"/>
              <a:buFont typeface="Arial"/>
              <a:buNone/>
            </a:pPr>
            <a:r>
              <a:rPr lang="en-IN" sz="2000">
                <a:solidFill>
                  <a:srgbClr val="8182EF"/>
                </a:solidFill>
                <a:latin typeface="Roboto Black"/>
                <a:ea typeface="Roboto Black"/>
                <a:cs typeface="Roboto Black"/>
                <a:sym typeface="Roboto Black"/>
              </a:rPr>
              <a:t>Explanation</a:t>
            </a:r>
            <a:r>
              <a:rPr lang="en-IN" sz="2000">
                <a:solidFill>
                  <a:srgbClr val="8182EF"/>
                </a:solidFill>
                <a:latin typeface="Roboto Black"/>
                <a:ea typeface="Roboto Black"/>
                <a:cs typeface="Roboto Black"/>
                <a:sym typeface="Roboto Black"/>
              </a:rPr>
              <a:t>: 01</a:t>
            </a:r>
            <a:endParaRPr sz="2000">
              <a:solidFill>
                <a:srgbClr val="8182EF"/>
              </a:solidFill>
              <a:latin typeface="Roboto Black"/>
              <a:ea typeface="Roboto Black"/>
              <a:cs typeface="Roboto Black"/>
              <a:sym typeface="Roboto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0" st="0"/>
                                            </p:txEl>
                                          </p:spTgt>
                                        </p:tgtEl>
                                        <p:attrNameLst>
                                          <p:attrName>style.visibility</p:attrName>
                                        </p:attrNameLst>
                                      </p:cBhvr>
                                      <p:to>
                                        <p:strVal val="visible"/>
                                      </p:to>
                                    </p:set>
                                    <p:animEffect filter="fade" transition="in">
                                      <p:cBhvr>
                                        <p:cTn dur="1000"/>
                                        <p:tgtEl>
                                          <p:spTgt spid="1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1" st="1"/>
                                            </p:txEl>
                                          </p:spTgt>
                                        </p:tgtEl>
                                        <p:attrNameLst>
                                          <p:attrName>style.visibility</p:attrName>
                                        </p:attrNameLst>
                                      </p:cBhvr>
                                      <p:to>
                                        <p:strVal val="visible"/>
                                      </p:to>
                                    </p:set>
                                    <p:animEffect filter="fade" transition="in">
                                      <p:cBhvr>
                                        <p:cTn dur="1000"/>
                                        <p:tgtEl>
                                          <p:spTgt spid="1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2" st="2"/>
                                            </p:txEl>
                                          </p:spTgt>
                                        </p:tgtEl>
                                        <p:attrNameLst>
                                          <p:attrName>style.visibility</p:attrName>
                                        </p:attrNameLst>
                                      </p:cBhvr>
                                      <p:to>
                                        <p:strVal val="visible"/>
                                      </p:to>
                                    </p:set>
                                    <p:animEffect filter="fade" transition="in">
                                      <p:cBhvr>
                                        <p:cTn dur="1000"/>
                                        <p:tgtEl>
                                          <p:spTgt spid="1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3" st="3"/>
                                            </p:txEl>
                                          </p:spTgt>
                                        </p:tgtEl>
                                        <p:attrNameLst>
                                          <p:attrName>style.visibility</p:attrName>
                                        </p:attrNameLst>
                                      </p:cBhvr>
                                      <p:to>
                                        <p:strVal val="visible"/>
                                      </p:to>
                                    </p:set>
                                    <p:animEffect filter="fade" transition="in">
                                      <p:cBhvr>
                                        <p:cTn dur="1000"/>
                                        <p:tgtEl>
                                          <p:spTgt spid="17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4" st="4"/>
                                            </p:txEl>
                                          </p:spTgt>
                                        </p:tgtEl>
                                        <p:attrNameLst>
                                          <p:attrName>style.visibility</p:attrName>
                                        </p:attrNameLst>
                                      </p:cBhvr>
                                      <p:to>
                                        <p:strVal val="visible"/>
                                      </p:to>
                                    </p:set>
                                    <p:animEffect filter="fade" transition="in">
                                      <p:cBhvr>
                                        <p:cTn dur="1000"/>
                                        <p:tgtEl>
                                          <p:spTgt spid="17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5" st="5"/>
                                            </p:txEl>
                                          </p:spTgt>
                                        </p:tgtEl>
                                        <p:attrNameLst>
                                          <p:attrName>style.visibility</p:attrName>
                                        </p:attrNameLst>
                                      </p:cBhvr>
                                      <p:to>
                                        <p:strVal val="visible"/>
                                      </p:to>
                                    </p:set>
                                    <p:animEffect filter="fade" transition="in">
                                      <p:cBhvr>
                                        <p:cTn dur="1000"/>
                                        <p:tgtEl>
                                          <p:spTgt spid="17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6" st="6"/>
                                            </p:txEl>
                                          </p:spTgt>
                                        </p:tgtEl>
                                        <p:attrNameLst>
                                          <p:attrName>style.visibility</p:attrName>
                                        </p:attrNameLst>
                                      </p:cBhvr>
                                      <p:to>
                                        <p:strVal val="visible"/>
                                      </p:to>
                                    </p:set>
                                    <p:animEffect filter="fade" transition="in">
                                      <p:cBhvr>
                                        <p:cTn dur="1000"/>
                                        <p:tgtEl>
                                          <p:spTgt spid="17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2f1834e442a_2_45"/>
          <p:cNvSpPr txBox="1"/>
          <p:nvPr/>
        </p:nvSpPr>
        <p:spPr>
          <a:xfrm>
            <a:off x="7189450" y="4019550"/>
            <a:ext cx="1456500" cy="35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Arial"/>
                <a:ea typeface="Arial"/>
                <a:cs typeface="Arial"/>
                <a:sym typeface="Arial"/>
              </a:rPr>
              <a:t>Answer : </a:t>
            </a:r>
            <a:r>
              <a:rPr b="1" i="0" lang="en-IN" sz="1600" u="none" cap="none" strike="noStrike">
                <a:solidFill>
                  <a:schemeClr val="dk1"/>
                </a:solidFill>
                <a:latin typeface="Arial"/>
                <a:ea typeface="Arial"/>
                <a:cs typeface="Arial"/>
                <a:sym typeface="Arial"/>
              </a:rPr>
              <a:t>c</a:t>
            </a:r>
            <a:endParaRPr b="0" i="0" sz="1600" u="none" cap="none" strike="noStrike">
              <a:solidFill>
                <a:schemeClr val="dk1"/>
              </a:solidFill>
              <a:latin typeface="Arial"/>
              <a:ea typeface="Arial"/>
              <a:cs typeface="Arial"/>
              <a:sym typeface="Arial"/>
            </a:endParaRPr>
          </a:p>
        </p:txBody>
      </p:sp>
      <p:sp>
        <p:nvSpPr>
          <p:cNvPr id="179" name="Google Shape;179;g2f1834e442a_2_45"/>
          <p:cNvSpPr txBox="1"/>
          <p:nvPr/>
        </p:nvSpPr>
        <p:spPr>
          <a:xfrm>
            <a:off x="3024800" y="1439874"/>
            <a:ext cx="8472300" cy="1077300"/>
          </a:xfrm>
          <a:prstGeom prst="rect">
            <a:avLst/>
          </a:prstGeom>
          <a:noFill/>
          <a:ln>
            <a:noFill/>
          </a:ln>
        </p:spPr>
        <p:txBody>
          <a:bodyPr anchorCtr="0" anchor="t" bIns="45700" lIns="91425" spcFirstLastPara="1" rIns="91425" wrap="square" tIns="45700">
            <a:spAutoFit/>
          </a:bodyPr>
          <a:lstStyle/>
          <a:p>
            <a:pPr indent="0" lvl="0" marL="457200" marR="0" rtl="0" algn="l">
              <a:lnSpc>
                <a:spcPct val="150000"/>
              </a:lnSpc>
              <a:spcBef>
                <a:spcPts val="0"/>
              </a:spcBef>
              <a:spcAft>
                <a:spcPts val="0"/>
              </a:spcAft>
              <a:buNone/>
            </a:pPr>
            <a:r>
              <a:t/>
            </a:r>
            <a:endParaRPr i="0" sz="1600" u="none" cap="none" strike="noStrike">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2000"/>
              <a:buFont typeface="Arial"/>
              <a:buNone/>
            </a:pPr>
            <a:r>
              <a:t/>
            </a:r>
            <a:endParaRPr i="0" sz="1600" u="none" cap="none" strike="noStrike">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2000"/>
              <a:buFont typeface="Arial"/>
              <a:buNone/>
            </a:pPr>
            <a:r>
              <a:t/>
            </a:r>
            <a:endParaRPr i="0" sz="1600" u="none" cap="none" strike="noStrike">
              <a:solidFill>
                <a:schemeClr val="dk1"/>
              </a:solidFill>
              <a:highlight>
                <a:schemeClr val="lt1"/>
              </a:highlight>
              <a:latin typeface="Roboto"/>
              <a:ea typeface="Roboto"/>
              <a:cs typeface="Roboto"/>
              <a:sym typeface="Roboto"/>
            </a:endParaRPr>
          </a:p>
        </p:txBody>
      </p:sp>
      <p:sp>
        <p:nvSpPr>
          <p:cNvPr id="180" name="Google Shape;180;g2f1834e442a_2_45"/>
          <p:cNvSpPr txBox="1"/>
          <p:nvPr/>
        </p:nvSpPr>
        <p:spPr>
          <a:xfrm>
            <a:off x="342900" y="630250"/>
            <a:ext cx="522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500"/>
              <a:buFont typeface="Arial"/>
              <a:buNone/>
            </a:pPr>
            <a:r>
              <a:rPr lang="en-IN" sz="2000">
                <a:solidFill>
                  <a:srgbClr val="8182EF"/>
                </a:solidFill>
                <a:latin typeface="Roboto Black"/>
                <a:ea typeface="Roboto Black"/>
                <a:cs typeface="Roboto Black"/>
                <a:sym typeface="Roboto Black"/>
              </a:rPr>
              <a:t>Question: 02</a:t>
            </a:r>
            <a:endParaRPr sz="2000">
              <a:solidFill>
                <a:srgbClr val="8182EF"/>
              </a:solidFill>
              <a:latin typeface="Roboto Black"/>
              <a:ea typeface="Roboto Black"/>
              <a:cs typeface="Roboto Black"/>
              <a:sym typeface="Roboto Black"/>
            </a:endParaRPr>
          </a:p>
        </p:txBody>
      </p:sp>
      <p:sp>
        <p:nvSpPr>
          <p:cNvPr id="181" name="Google Shape;181;g2f1834e442a_2_45"/>
          <p:cNvSpPr txBox="1"/>
          <p:nvPr/>
        </p:nvSpPr>
        <p:spPr>
          <a:xfrm>
            <a:off x="335850" y="1220125"/>
            <a:ext cx="4340100" cy="22884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lang="en-IN" sz="1600">
                <a:solidFill>
                  <a:schemeClr val="dk1"/>
                </a:solidFill>
                <a:latin typeface="Roboto"/>
                <a:ea typeface="Roboto"/>
                <a:cs typeface="Roboto"/>
                <a:sym typeface="Roboto"/>
              </a:rPr>
              <a:t>Find the square root of 33489 ?</a:t>
            </a:r>
            <a:endParaRPr sz="1600">
              <a:solidFill>
                <a:schemeClr val="dk1"/>
              </a:solidFill>
              <a:latin typeface="Roboto"/>
              <a:ea typeface="Roboto"/>
              <a:cs typeface="Roboto"/>
              <a:sym typeface="Roboto"/>
            </a:endParaRPr>
          </a:p>
          <a:p>
            <a:pPr indent="-330200" lvl="0" marL="457200" rtl="0" algn="l">
              <a:lnSpc>
                <a:spcPct val="150000"/>
              </a:lnSpc>
              <a:spcBef>
                <a:spcPts val="80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173</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177</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183</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187</a:t>
            </a:r>
            <a:endParaRPr sz="1600">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2000"/>
              <a:buFont typeface="Arial"/>
              <a:buNone/>
            </a:pPr>
            <a:r>
              <a:t/>
            </a:r>
            <a:endParaRPr i="0" sz="1600" u="none" cap="none" strike="noStrike">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5" name="Shape 185"/>
        <p:cNvGrpSpPr/>
        <p:nvPr/>
      </p:nvGrpSpPr>
      <p:grpSpPr>
        <a:xfrm>
          <a:off x="0" y="0"/>
          <a:ext cx="0" cy="0"/>
          <a:chOff x="0" y="0"/>
          <a:chExt cx="0" cy="0"/>
        </a:xfrm>
      </p:grpSpPr>
      <p:sp>
        <p:nvSpPr>
          <p:cNvPr id="186" name="Google Shape;186;g2f1834e442a_2_50"/>
          <p:cNvSpPr txBox="1"/>
          <p:nvPr/>
        </p:nvSpPr>
        <p:spPr>
          <a:xfrm>
            <a:off x="475488" y="1351665"/>
            <a:ext cx="7997952" cy="26468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IN" sz="1400" u="none" cap="none" strike="noStrike">
                <a:solidFill>
                  <a:schemeClr val="dk1"/>
                </a:solidFill>
                <a:latin typeface="Calibri"/>
                <a:ea typeface="Calibri"/>
                <a:cs typeface="Calibri"/>
                <a:sym typeface="Calibri"/>
              </a:rPr>
              <a:t>We pair the digits up starting from the right side. Since there is one extra left over after two pairs are formed,we club it with the pair closest to it.</a:t>
            </a:r>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800"/>
              </a:spcBef>
              <a:spcAft>
                <a:spcPts val="0"/>
              </a:spcAft>
              <a:buClr>
                <a:schemeClr val="dk1"/>
              </a:buClr>
              <a:buSzPts val="1100"/>
              <a:buFont typeface="Arial"/>
              <a:buNone/>
            </a:pPr>
            <a:r>
              <a:rPr b="0" i="0" lang="en-IN" sz="1400" u="none" cap="none" strike="noStrike">
                <a:solidFill>
                  <a:schemeClr val="dk1"/>
                </a:solidFill>
                <a:latin typeface="Calibri"/>
                <a:ea typeface="Calibri"/>
                <a:cs typeface="Calibri"/>
                <a:sym typeface="Calibri"/>
              </a:rPr>
              <a:t>Unit digit will be </a:t>
            </a:r>
            <a:r>
              <a:rPr b="1" i="0" lang="en-IN" sz="1400" u="none" cap="none" strike="noStrike">
                <a:solidFill>
                  <a:schemeClr val="dk1"/>
                </a:solidFill>
                <a:latin typeface="Calibri"/>
                <a:ea typeface="Calibri"/>
                <a:cs typeface="Calibri"/>
                <a:sym typeface="Calibri"/>
              </a:rPr>
              <a:t>3 or 7</a:t>
            </a:r>
            <a:endParaRPr/>
          </a:p>
          <a:p>
            <a:pPr indent="0" lvl="0" marL="0" marR="0" rtl="0" algn="l">
              <a:lnSpc>
                <a:spcPct val="100000"/>
              </a:lnSpc>
              <a:spcBef>
                <a:spcPts val="800"/>
              </a:spcBef>
              <a:spcAft>
                <a:spcPts val="0"/>
              </a:spcAft>
              <a:buClr>
                <a:schemeClr val="dk1"/>
              </a:buClr>
              <a:buSzPts val="1100"/>
              <a:buFont typeface="Arial"/>
              <a:buNone/>
            </a:pPr>
            <a:r>
              <a:t/>
            </a:r>
            <a:endParaRPr b="1" i="0" sz="1400" u="none" cap="none" strike="noStrike">
              <a:solidFill>
                <a:schemeClr val="dk1"/>
              </a:solidFill>
              <a:latin typeface="Calibri"/>
              <a:ea typeface="Calibri"/>
              <a:cs typeface="Calibri"/>
              <a:sym typeface="Calibri"/>
            </a:endParaRPr>
          </a:p>
          <a:p>
            <a:pPr indent="0" lvl="0" marL="0" marR="0" rtl="0" algn="l">
              <a:lnSpc>
                <a:spcPct val="100000"/>
              </a:lnSpc>
              <a:spcBef>
                <a:spcPts val="800"/>
              </a:spcBef>
              <a:spcAft>
                <a:spcPts val="0"/>
              </a:spcAft>
              <a:buClr>
                <a:schemeClr val="dk1"/>
              </a:buClr>
              <a:buSzPts val="1100"/>
              <a:buFont typeface="Arial"/>
              <a:buNone/>
            </a:pPr>
            <a:r>
              <a:rPr b="0" i="0" lang="en-IN" sz="1400" u="none" cap="none" strike="noStrike">
                <a:solidFill>
                  <a:schemeClr val="dk1"/>
                </a:solidFill>
                <a:latin typeface="Calibri"/>
                <a:ea typeface="Calibri"/>
                <a:cs typeface="Calibri"/>
                <a:sym typeface="Calibri"/>
              </a:rPr>
              <a:t>Since, 18^2&lt;334&lt;19^2, so the square root will definitely be </a:t>
            </a:r>
            <a:r>
              <a:rPr b="1" i="0" lang="en-IN" sz="1400" u="none" cap="none" strike="noStrike">
                <a:solidFill>
                  <a:schemeClr val="dk1"/>
                </a:solidFill>
                <a:latin typeface="Calibri"/>
                <a:ea typeface="Calibri"/>
                <a:cs typeface="Calibri"/>
                <a:sym typeface="Calibri"/>
              </a:rPr>
              <a:t>183 or 187.</a:t>
            </a:r>
            <a:endParaRPr/>
          </a:p>
          <a:p>
            <a:pPr indent="0" lvl="0" marL="0" marR="0" rtl="0" algn="l">
              <a:lnSpc>
                <a:spcPct val="100000"/>
              </a:lnSpc>
              <a:spcBef>
                <a:spcPts val="800"/>
              </a:spcBef>
              <a:spcAft>
                <a:spcPts val="0"/>
              </a:spcAft>
              <a:buClr>
                <a:schemeClr val="dk1"/>
              </a:buClr>
              <a:buSzPts val="1100"/>
              <a:buFont typeface="Arial"/>
              <a:buNone/>
            </a:pPr>
            <a:r>
              <a:rPr b="0" i="0" lang="en-IN" sz="1400" u="none" cap="none" strike="noStrike">
                <a:solidFill>
                  <a:schemeClr val="dk1"/>
                </a:solidFill>
                <a:latin typeface="Calibri"/>
                <a:ea typeface="Calibri"/>
                <a:cs typeface="Calibri"/>
                <a:sym typeface="Calibri"/>
              </a:rPr>
              <a:t>Now consider 18 and 19 =&gt;12*13=</a:t>
            </a:r>
            <a:r>
              <a:rPr b="1" i="0" lang="en-IN" sz="1400" u="none" cap="none" strike="noStrike">
                <a:solidFill>
                  <a:schemeClr val="dk1"/>
                </a:solidFill>
                <a:latin typeface="Calibri"/>
                <a:ea typeface="Calibri"/>
                <a:cs typeface="Calibri"/>
                <a:sym typeface="Calibri"/>
              </a:rPr>
              <a:t>342&lt;334</a:t>
            </a:r>
            <a:endParaRPr/>
          </a:p>
          <a:p>
            <a:pPr indent="0" lvl="0" marL="0" marR="0" rtl="0" algn="l">
              <a:lnSpc>
                <a:spcPct val="100000"/>
              </a:lnSpc>
              <a:spcBef>
                <a:spcPts val="800"/>
              </a:spcBef>
              <a:spcAft>
                <a:spcPts val="0"/>
              </a:spcAft>
              <a:buClr>
                <a:schemeClr val="dk1"/>
              </a:buClr>
              <a:buSzPts val="1100"/>
              <a:buFont typeface="Arial"/>
              <a:buNone/>
            </a:pPr>
            <a:r>
              <a:t/>
            </a:r>
            <a:endParaRPr b="1" i="0" sz="1400" u="none" cap="none" strike="noStrike">
              <a:solidFill>
                <a:schemeClr val="dk1"/>
              </a:solidFill>
              <a:latin typeface="Calibri"/>
              <a:ea typeface="Calibri"/>
              <a:cs typeface="Calibri"/>
              <a:sym typeface="Calibri"/>
            </a:endParaRPr>
          </a:p>
          <a:p>
            <a:pPr indent="0" lvl="0" marL="0" marR="0" rtl="0" algn="l">
              <a:lnSpc>
                <a:spcPct val="100000"/>
              </a:lnSpc>
              <a:spcBef>
                <a:spcPts val="800"/>
              </a:spcBef>
              <a:spcAft>
                <a:spcPts val="0"/>
              </a:spcAft>
              <a:buClr>
                <a:schemeClr val="dk1"/>
              </a:buClr>
              <a:buSzPts val="1100"/>
              <a:buFont typeface="Arial"/>
              <a:buNone/>
            </a:pPr>
            <a:r>
              <a:rPr b="0" i="0" lang="en-IN" sz="1400" u="none" cap="none" strike="noStrike">
                <a:solidFill>
                  <a:schemeClr val="dk1"/>
                </a:solidFill>
                <a:latin typeface="Calibri"/>
                <a:ea typeface="Calibri"/>
                <a:cs typeface="Calibri"/>
                <a:sym typeface="Calibri"/>
              </a:rPr>
              <a:t>Since 334 is lesser than 342, we pick the lesser of two numbers i.e. </a:t>
            </a:r>
            <a:r>
              <a:rPr b="1" i="0" lang="en-IN" sz="1400" u="none" cap="none" strike="noStrike">
                <a:solidFill>
                  <a:schemeClr val="dk1"/>
                </a:solidFill>
                <a:latin typeface="Calibri"/>
                <a:ea typeface="Calibri"/>
                <a:cs typeface="Calibri"/>
                <a:sym typeface="Calibri"/>
              </a:rPr>
              <a:t>183</a:t>
            </a:r>
            <a:endParaRPr/>
          </a:p>
        </p:txBody>
      </p:sp>
      <p:sp>
        <p:nvSpPr>
          <p:cNvPr id="187" name="Google Shape;187;g2f1834e442a_2_50"/>
          <p:cNvSpPr txBox="1"/>
          <p:nvPr/>
        </p:nvSpPr>
        <p:spPr>
          <a:xfrm>
            <a:off x="342900" y="630250"/>
            <a:ext cx="522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500"/>
              <a:buFont typeface="Arial"/>
              <a:buNone/>
            </a:pPr>
            <a:r>
              <a:rPr lang="en-IN" sz="2000">
                <a:solidFill>
                  <a:srgbClr val="8182EF"/>
                </a:solidFill>
                <a:latin typeface="Roboto Black"/>
                <a:ea typeface="Roboto Black"/>
                <a:cs typeface="Roboto Black"/>
                <a:sym typeface="Roboto Black"/>
              </a:rPr>
              <a:t>Explanation: 02</a:t>
            </a:r>
            <a:endParaRPr sz="2000">
              <a:solidFill>
                <a:srgbClr val="8182EF"/>
              </a:solidFill>
              <a:latin typeface="Roboto Black"/>
              <a:ea typeface="Roboto Black"/>
              <a:cs typeface="Roboto Black"/>
              <a:sym typeface="Roboto Blac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2f1834e442a_2_55"/>
          <p:cNvSpPr txBox="1"/>
          <p:nvPr/>
        </p:nvSpPr>
        <p:spPr>
          <a:xfrm>
            <a:off x="7189450" y="4373575"/>
            <a:ext cx="1456500" cy="35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Arial"/>
                <a:ea typeface="Arial"/>
                <a:cs typeface="Arial"/>
                <a:sym typeface="Arial"/>
              </a:rPr>
              <a:t>Answer : </a:t>
            </a:r>
            <a:r>
              <a:rPr b="1" i="0" lang="en-IN" sz="1600" u="none" cap="none" strike="noStrike">
                <a:solidFill>
                  <a:schemeClr val="dk1"/>
                </a:solidFill>
                <a:latin typeface="Arial"/>
                <a:ea typeface="Arial"/>
                <a:cs typeface="Arial"/>
                <a:sym typeface="Arial"/>
              </a:rPr>
              <a:t>B</a:t>
            </a:r>
            <a:endParaRPr b="0" i="0" sz="1600" u="none" cap="none" strike="noStrike">
              <a:solidFill>
                <a:schemeClr val="dk1"/>
              </a:solidFill>
              <a:latin typeface="Arial"/>
              <a:ea typeface="Arial"/>
              <a:cs typeface="Arial"/>
              <a:sym typeface="Arial"/>
            </a:endParaRPr>
          </a:p>
        </p:txBody>
      </p:sp>
      <p:sp>
        <p:nvSpPr>
          <p:cNvPr id="193" name="Google Shape;193;g2f1834e442a_2_55"/>
          <p:cNvSpPr txBox="1"/>
          <p:nvPr/>
        </p:nvSpPr>
        <p:spPr>
          <a:xfrm>
            <a:off x="2909875" y="1427549"/>
            <a:ext cx="8472300" cy="708000"/>
          </a:xfrm>
          <a:prstGeom prst="rect">
            <a:avLst/>
          </a:prstGeom>
          <a:noFill/>
          <a:ln>
            <a:noFill/>
          </a:ln>
        </p:spPr>
        <p:txBody>
          <a:bodyPr anchorCtr="0" anchor="t" bIns="45700" lIns="91425" spcFirstLastPara="1" rIns="91425" wrap="square" tIns="45700">
            <a:spAutoFit/>
          </a:bodyPr>
          <a:lstStyle/>
          <a:p>
            <a:pPr indent="0" lvl="0" marL="457200" marR="0" rtl="0" algn="l">
              <a:lnSpc>
                <a:spcPct val="150000"/>
              </a:lnSpc>
              <a:spcBef>
                <a:spcPts val="0"/>
              </a:spcBef>
              <a:spcAft>
                <a:spcPts val="0"/>
              </a:spcAft>
              <a:buNone/>
            </a:pPr>
            <a:r>
              <a:t/>
            </a:r>
            <a:endParaRPr i="0" sz="1600" u="none" cap="none" strike="noStrike">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2000"/>
              <a:buFont typeface="Arial"/>
              <a:buNone/>
            </a:pPr>
            <a:r>
              <a:t/>
            </a:r>
            <a:endParaRPr i="0" sz="1600" u="none" cap="none" strike="noStrike">
              <a:solidFill>
                <a:schemeClr val="dk1"/>
              </a:solidFill>
              <a:highlight>
                <a:schemeClr val="lt1"/>
              </a:highlight>
              <a:latin typeface="Roboto"/>
              <a:ea typeface="Roboto"/>
              <a:cs typeface="Roboto"/>
              <a:sym typeface="Roboto"/>
            </a:endParaRPr>
          </a:p>
        </p:txBody>
      </p:sp>
      <p:sp>
        <p:nvSpPr>
          <p:cNvPr id="194" name="Google Shape;194;g2f1834e442a_2_55"/>
          <p:cNvSpPr txBox="1"/>
          <p:nvPr/>
        </p:nvSpPr>
        <p:spPr>
          <a:xfrm>
            <a:off x="342900" y="630250"/>
            <a:ext cx="522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500"/>
              <a:buFont typeface="Arial"/>
              <a:buNone/>
            </a:pPr>
            <a:r>
              <a:rPr lang="en-IN" sz="2000">
                <a:solidFill>
                  <a:srgbClr val="8182EF"/>
                </a:solidFill>
                <a:latin typeface="Roboto Black"/>
                <a:ea typeface="Roboto Black"/>
                <a:cs typeface="Roboto Black"/>
                <a:sym typeface="Roboto Black"/>
              </a:rPr>
              <a:t>Question: 03</a:t>
            </a:r>
            <a:endParaRPr sz="2000">
              <a:solidFill>
                <a:srgbClr val="8182EF"/>
              </a:solidFill>
              <a:latin typeface="Roboto Black"/>
              <a:ea typeface="Roboto Black"/>
              <a:cs typeface="Roboto Black"/>
              <a:sym typeface="Roboto Black"/>
            </a:endParaRPr>
          </a:p>
        </p:txBody>
      </p:sp>
      <p:sp>
        <p:nvSpPr>
          <p:cNvPr id="195" name="Google Shape;195;g2f1834e442a_2_55"/>
          <p:cNvSpPr txBox="1"/>
          <p:nvPr/>
        </p:nvSpPr>
        <p:spPr>
          <a:xfrm>
            <a:off x="335850" y="1220125"/>
            <a:ext cx="4340100" cy="22884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lang="en-IN" sz="1600">
                <a:solidFill>
                  <a:schemeClr val="dk1"/>
                </a:solidFill>
                <a:latin typeface="Roboto"/>
                <a:ea typeface="Roboto"/>
                <a:cs typeface="Roboto"/>
                <a:sym typeface="Roboto"/>
              </a:rPr>
              <a:t>Find the square root of a 1.8225?</a:t>
            </a:r>
            <a:endParaRPr sz="1600">
              <a:solidFill>
                <a:schemeClr val="dk1"/>
              </a:solidFill>
              <a:latin typeface="Roboto"/>
              <a:ea typeface="Roboto"/>
              <a:cs typeface="Roboto"/>
              <a:sym typeface="Roboto"/>
            </a:endParaRPr>
          </a:p>
          <a:p>
            <a:pPr indent="-330200" lvl="0" marL="457200" rtl="0" algn="l">
              <a:lnSpc>
                <a:spcPct val="150000"/>
              </a:lnSpc>
              <a:spcBef>
                <a:spcPts val="80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1.45</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1.35</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1.25</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1.15</a:t>
            </a:r>
            <a:endParaRPr sz="1600">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2000"/>
              <a:buFont typeface="Arial"/>
              <a:buNone/>
            </a:pPr>
            <a:r>
              <a:t/>
            </a:r>
            <a:endParaRPr i="0" sz="1600" u="none" cap="none" strike="noStrike">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9" name="Shape 199"/>
        <p:cNvGrpSpPr/>
        <p:nvPr/>
      </p:nvGrpSpPr>
      <p:grpSpPr>
        <a:xfrm>
          <a:off x="0" y="0"/>
          <a:ext cx="0" cy="0"/>
          <a:chOff x="0" y="0"/>
          <a:chExt cx="0" cy="0"/>
        </a:xfrm>
      </p:grpSpPr>
      <p:pic>
        <p:nvPicPr>
          <p:cNvPr id="200" name="Google Shape;200;g2f1834e442a_2_60"/>
          <p:cNvPicPr preferRelativeResize="0"/>
          <p:nvPr/>
        </p:nvPicPr>
        <p:blipFill rotWithShape="1">
          <a:blip r:embed="rId3">
            <a:alphaModFix/>
          </a:blip>
          <a:srcRect b="0" l="0" r="0" t="0"/>
          <a:stretch/>
        </p:blipFill>
        <p:spPr>
          <a:xfrm>
            <a:off x="1793147" y="2356475"/>
            <a:ext cx="4171925" cy="714875"/>
          </a:xfrm>
          <a:prstGeom prst="rect">
            <a:avLst/>
          </a:prstGeom>
          <a:noFill/>
          <a:ln>
            <a:noFill/>
          </a:ln>
        </p:spPr>
      </p:pic>
      <p:sp>
        <p:nvSpPr>
          <p:cNvPr id="201" name="Google Shape;201;g2f1834e442a_2_60"/>
          <p:cNvSpPr txBox="1"/>
          <p:nvPr/>
        </p:nvSpPr>
        <p:spPr>
          <a:xfrm>
            <a:off x="342900" y="630250"/>
            <a:ext cx="522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500"/>
              <a:buFont typeface="Arial"/>
              <a:buNone/>
            </a:pPr>
            <a:r>
              <a:rPr lang="en-IN" sz="2000">
                <a:solidFill>
                  <a:srgbClr val="8182EF"/>
                </a:solidFill>
                <a:latin typeface="Roboto Black"/>
                <a:ea typeface="Roboto Black"/>
                <a:cs typeface="Roboto Black"/>
                <a:sym typeface="Roboto Black"/>
              </a:rPr>
              <a:t>Explanation: 03</a:t>
            </a:r>
            <a:endParaRPr sz="2000">
              <a:solidFill>
                <a:srgbClr val="8182EF"/>
              </a:solidFill>
              <a:latin typeface="Roboto Black"/>
              <a:ea typeface="Roboto Black"/>
              <a:cs typeface="Roboto Black"/>
              <a:sym typeface="Roboto Blac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2f1834e442a_2_65"/>
          <p:cNvSpPr txBox="1"/>
          <p:nvPr/>
        </p:nvSpPr>
        <p:spPr>
          <a:xfrm>
            <a:off x="7189450" y="4019550"/>
            <a:ext cx="1456500" cy="35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Arial"/>
                <a:ea typeface="Arial"/>
                <a:cs typeface="Arial"/>
                <a:sym typeface="Arial"/>
              </a:rPr>
              <a:t>Answer : </a:t>
            </a:r>
            <a:r>
              <a:rPr b="1" i="0" lang="en-IN" sz="1600" u="none" cap="none" strike="noStrike">
                <a:solidFill>
                  <a:schemeClr val="dk1"/>
                </a:solidFill>
                <a:latin typeface="Arial"/>
                <a:ea typeface="Arial"/>
                <a:cs typeface="Arial"/>
                <a:sym typeface="Arial"/>
              </a:rPr>
              <a:t>A</a:t>
            </a:r>
            <a:endParaRPr b="0" i="0" sz="1600" u="none" cap="none" strike="noStrike">
              <a:solidFill>
                <a:schemeClr val="dk1"/>
              </a:solidFill>
              <a:latin typeface="Arial"/>
              <a:ea typeface="Arial"/>
              <a:cs typeface="Arial"/>
              <a:sym typeface="Arial"/>
            </a:endParaRPr>
          </a:p>
        </p:txBody>
      </p:sp>
      <p:sp>
        <p:nvSpPr>
          <p:cNvPr id="207" name="Google Shape;207;g2f1834e442a_2_65"/>
          <p:cNvSpPr txBox="1"/>
          <p:nvPr/>
        </p:nvSpPr>
        <p:spPr>
          <a:xfrm>
            <a:off x="3503725" y="1439874"/>
            <a:ext cx="8472300" cy="1179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800"/>
              </a:spcBef>
              <a:spcAft>
                <a:spcPts val="0"/>
              </a:spcAft>
              <a:buClr>
                <a:schemeClr val="dk1"/>
              </a:buClr>
              <a:buSzPts val="1400"/>
              <a:buFont typeface="Arial"/>
              <a:buNone/>
            </a:pPr>
            <a:r>
              <a:t/>
            </a:r>
            <a:endParaRPr i="0" sz="1600" u="none" cap="none" strike="noStrike">
              <a:solidFill>
                <a:schemeClr val="dk1"/>
              </a:solidFill>
              <a:latin typeface="Roboto"/>
              <a:ea typeface="Roboto"/>
              <a:cs typeface="Roboto"/>
              <a:sym typeface="Roboto"/>
            </a:endParaRPr>
          </a:p>
          <a:p>
            <a:pPr indent="0" lvl="0" marL="457200" marR="0" rtl="0" algn="l">
              <a:lnSpc>
                <a:spcPct val="150000"/>
              </a:lnSpc>
              <a:spcBef>
                <a:spcPts val="800"/>
              </a:spcBef>
              <a:spcAft>
                <a:spcPts val="0"/>
              </a:spcAft>
              <a:buClr>
                <a:srgbClr val="000000"/>
              </a:buClr>
              <a:buSzPts val="2000"/>
              <a:buFont typeface="Arial"/>
              <a:buNone/>
            </a:pPr>
            <a:r>
              <a:t/>
            </a:r>
            <a:endParaRPr i="0" sz="1600" u="none" cap="none" strike="noStrike">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2000"/>
              <a:buFont typeface="Arial"/>
              <a:buNone/>
            </a:pPr>
            <a:r>
              <a:t/>
            </a:r>
            <a:endParaRPr i="0" sz="1600" u="none" cap="none" strike="noStrike">
              <a:solidFill>
                <a:schemeClr val="dk1"/>
              </a:solidFill>
              <a:highlight>
                <a:schemeClr val="lt1"/>
              </a:highlight>
              <a:latin typeface="Roboto"/>
              <a:ea typeface="Roboto"/>
              <a:cs typeface="Roboto"/>
              <a:sym typeface="Roboto"/>
            </a:endParaRPr>
          </a:p>
        </p:txBody>
      </p:sp>
      <p:pic>
        <p:nvPicPr>
          <p:cNvPr id="208" name="Google Shape;208;g2f1834e442a_2_65"/>
          <p:cNvPicPr preferRelativeResize="0"/>
          <p:nvPr/>
        </p:nvPicPr>
        <p:blipFill rotWithShape="1">
          <a:blip r:embed="rId3">
            <a:alphaModFix/>
          </a:blip>
          <a:srcRect b="0" l="0" r="0" t="0"/>
          <a:stretch/>
        </p:blipFill>
        <p:spPr>
          <a:xfrm>
            <a:off x="2721250" y="1169999"/>
            <a:ext cx="581025" cy="503947"/>
          </a:xfrm>
          <a:prstGeom prst="rect">
            <a:avLst/>
          </a:prstGeom>
          <a:noFill/>
          <a:ln>
            <a:noFill/>
          </a:ln>
        </p:spPr>
      </p:pic>
      <p:sp>
        <p:nvSpPr>
          <p:cNvPr id="209" name="Google Shape;209;g2f1834e442a_2_65"/>
          <p:cNvSpPr txBox="1"/>
          <p:nvPr/>
        </p:nvSpPr>
        <p:spPr>
          <a:xfrm>
            <a:off x="342900" y="630250"/>
            <a:ext cx="522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500"/>
              <a:buFont typeface="Arial"/>
              <a:buNone/>
            </a:pPr>
            <a:r>
              <a:rPr lang="en-IN" sz="2000">
                <a:solidFill>
                  <a:srgbClr val="8182EF"/>
                </a:solidFill>
                <a:latin typeface="Roboto Black"/>
                <a:ea typeface="Roboto Black"/>
                <a:cs typeface="Roboto Black"/>
                <a:sym typeface="Roboto Black"/>
              </a:rPr>
              <a:t>Question: 04</a:t>
            </a:r>
            <a:endParaRPr sz="2000">
              <a:solidFill>
                <a:srgbClr val="8182EF"/>
              </a:solidFill>
              <a:latin typeface="Roboto Black"/>
              <a:ea typeface="Roboto Black"/>
              <a:cs typeface="Roboto Black"/>
              <a:sym typeface="Roboto Black"/>
            </a:endParaRPr>
          </a:p>
        </p:txBody>
      </p:sp>
      <p:sp>
        <p:nvSpPr>
          <p:cNvPr id="210" name="Google Shape;210;g2f1834e442a_2_65"/>
          <p:cNvSpPr txBox="1"/>
          <p:nvPr/>
        </p:nvSpPr>
        <p:spPr>
          <a:xfrm>
            <a:off x="335850" y="1220125"/>
            <a:ext cx="2625600" cy="22884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lang="en-IN" sz="1600">
                <a:solidFill>
                  <a:schemeClr val="dk1"/>
                </a:solidFill>
                <a:latin typeface="Roboto"/>
                <a:ea typeface="Roboto"/>
                <a:cs typeface="Roboto"/>
                <a:sym typeface="Roboto"/>
              </a:rPr>
              <a:t>Find the square root of  </a:t>
            </a:r>
            <a:endParaRPr sz="1600">
              <a:solidFill>
                <a:schemeClr val="dk1"/>
              </a:solidFill>
              <a:latin typeface="Roboto"/>
              <a:ea typeface="Roboto"/>
              <a:cs typeface="Roboto"/>
              <a:sym typeface="Roboto"/>
            </a:endParaRPr>
          </a:p>
          <a:p>
            <a:pPr indent="-330200" lvl="0" marL="457200" rtl="0" algn="l">
              <a:lnSpc>
                <a:spcPct val="150000"/>
              </a:lnSpc>
              <a:spcBef>
                <a:spcPts val="80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7/6</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1/2</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6/7</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2/3</a:t>
            </a:r>
            <a:endParaRPr sz="1600">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2000"/>
              <a:buFont typeface="Arial"/>
              <a:buNone/>
            </a:pPr>
            <a:r>
              <a:t/>
            </a:r>
            <a:endParaRPr i="0" sz="1600" u="none" cap="none" strike="noStrike">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4" name="Shape 214"/>
        <p:cNvGrpSpPr/>
        <p:nvPr/>
      </p:nvGrpSpPr>
      <p:grpSpPr>
        <a:xfrm>
          <a:off x="0" y="0"/>
          <a:ext cx="0" cy="0"/>
          <a:chOff x="0" y="0"/>
          <a:chExt cx="0" cy="0"/>
        </a:xfrm>
      </p:grpSpPr>
      <p:pic>
        <p:nvPicPr>
          <p:cNvPr id="215" name="Google Shape;215;g2f1834e442a_2_83"/>
          <p:cNvPicPr preferRelativeResize="0"/>
          <p:nvPr/>
        </p:nvPicPr>
        <p:blipFill rotWithShape="1">
          <a:blip r:embed="rId3">
            <a:alphaModFix/>
          </a:blip>
          <a:srcRect b="0" l="0" r="0" t="0"/>
          <a:stretch/>
        </p:blipFill>
        <p:spPr>
          <a:xfrm>
            <a:off x="1958541" y="1885950"/>
            <a:ext cx="4406675" cy="685800"/>
          </a:xfrm>
          <a:prstGeom prst="rect">
            <a:avLst/>
          </a:prstGeom>
          <a:noFill/>
          <a:ln>
            <a:noFill/>
          </a:ln>
        </p:spPr>
      </p:pic>
      <p:sp>
        <p:nvSpPr>
          <p:cNvPr id="216" name="Google Shape;216;g2f1834e442a_2_83"/>
          <p:cNvSpPr txBox="1"/>
          <p:nvPr/>
        </p:nvSpPr>
        <p:spPr>
          <a:xfrm>
            <a:off x="342900" y="630250"/>
            <a:ext cx="522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500"/>
              <a:buFont typeface="Arial"/>
              <a:buNone/>
            </a:pPr>
            <a:r>
              <a:rPr lang="en-IN" sz="2000">
                <a:solidFill>
                  <a:srgbClr val="8182EF"/>
                </a:solidFill>
                <a:latin typeface="Roboto Black"/>
                <a:ea typeface="Roboto Black"/>
                <a:cs typeface="Roboto Black"/>
                <a:sym typeface="Roboto Black"/>
              </a:rPr>
              <a:t>Explanation: 04</a:t>
            </a:r>
            <a:endParaRPr sz="2000">
              <a:solidFill>
                <a:srgbClr val="8182EF"/>
              </a:solidFill>
              <a:latin typeface="Roboto Black"/>
              <a:ea typeface="Roboto Black"/>
              <a:cs typeface="Roboto Black"/>
              <a:sym typeface="Roboto Blac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2f1834e442a_2_88"/>
          <p:cNvSpPr txBox="1"/>
          <p:nvPr/>
        </p:nvSpPr>
        <p:spPr>
          <a:xfrm flipH="1" rot="-708">
            <a:off x="7189443" y="4114227"/>
            <a:ext cx="1456500" cy="28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Arial"/>
                <a:ea typeface="Arial"/>
                <a:cs typeface="Arial"/>
                <a:sym typeface="Arial"/>
              </a:rPr>
              <a:t>Answer : </a:t>
            </a:r>
            <a:r>
              <a:rPr b="1" i="0" lang="en-IN" sz="1600" u="none" cap="none" strike="noStrike">
                <a:solidFill>
                  <a:schemeClr val="dk1"/>
                </a:solidFill>
                <a:latin typeface="Arial"/>
                <a:ea typeface="Arial"/>
                <a:cs typeface="Arial"/>
                <a:sym typeface="Arial"/>
              </a:rPr>
              <a:t>A</a:t>
            </a:r>
            <a:endParaRPr b="0" i="0" sz="1600" u="none" cap="none" strike="noStrike">
              <a:solidFill>
                <a:schemeClr val="dk1"/>
              </a:solidFill>
              <a:latin typeface="Arial"/>
              <a:ea typeface="Arial"/>
              <a:cs typeface="Arial"/>
              <a:sym typeface="Arial"/>
            </a:endParaRPr>
          </a:p>
        </p:txBody>
      </p:sp>
      <p:sp>
        <p:nvSpPr>
          <p:cNvPr id="222" name="Google Shape;222;g2f1834e442a_2_88"/>
          <p:cNvSpPr txBox="1"/>
          <p:nvPr/>
        </p:nvSpPr>
        <p:spPr>
          <a:xfrm>
            <a:off x="335850" y="819749"/>
            <a:ext cx="8472300" cy="2287200"/>
          </a:xfrm>
          <a:prstGeom prst="rect">
            <a:avLst/>
          </a:prstGeom>
          <a:blipFill rotWithShape="1">
            <a:blip r:embed="rId3">
              <a:alphaModFix/>
            </a:blip>
            <a:stretch>
              <a:fillRect b="-3198" l="-717"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1400" u="none" cap="none" strike="noStrike">
                <a:latin typeface="Arial"/>
                <a:ea typeface="Arial"/>
                <a:cs typeface="Arial"/>
                <a:sym typeface="Arial"/>
              </a:rPr>
              <a:t> </a:t>
            </a:r>
            <a:endParaRPr/>
          </a:p>
        </p:txBody>
      </p:sp>
      <p:sp>
        <p:nvSpPr>
          <p:cNvPr id="223" name="Google Shape;223;g2f1834e442a_2_88"/>
          <p:cNvSpPr txBox="1"/>
          <p:nvPr/>
        </p:nvSpPr>
        <p:spPr>
          <a:xfrm>
            <a:off x="342900" y="630250"/>
            <a:ext cx="522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500"/>
              <a:buFont typeface="Arial"/>
              <a:buNone/>
            </a:pPr>
            <a:r>
              <a:rPr lang="en-IN" sz="2000">
                <a:solidFill>
                  <a:srgbClr val="8182EF"/>
                </a:solidFill>
                <a:latin typeface="Roboto Black"/>
                <a:ea typeface="Roboto Black"/>
                <a:cs typeface="Roboto Black"/>
                <a:sym typeface="Roboto Black"/>
              </a:rPr>
              <a:t>Question: 05</a:t>
            </a:r>
            <a:endParaRPr sz="2000">
              <a:solidFill>
                <a:srgbClr val="8182EF"/>
              </a:solidFill>
              <a:latin typeface="Roboto Black"/>
              <a:ea typeface="Roboto Black"/>
              <a:cs typeface="Roboto Black"/>
              <a:sym typeface="Roboto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7" name="Shape 227"/>
        <p:cNvGrpSpPr/>
        <p:nvPr/>
      </p:nvGrpSpPr>
      <p:grpSpPr>
        <a:xfrm>
          <a:off x="0" y="0"/>
          <a:ext cx="0" cy="0"/>
          <a:chOff x="0" y="0"/>
          <a:chExt cx="0" cy="0"/>
        </a:xfrm>
      </p:grpSpPr>
      <p:pic>
        <p:nvPicPr>
          <p:cNvPr id="228" name="Google Shape;228;g2f1834e442a_2_93"/>
          <p:cNvPicPr preferRelativeResize="0"/>
          <p:nvPr/>
        </p:nvPicPr>
        <p:blipFill rotWithShape="1">
          <a:blip r:embed="rId3">
            <a:alphaModFix/>
          </a:blip>
          <a:srcRect b="39074" l="13311" r="66875" t="54444"/>
          <a:stretch/>
        </p:blipFill>
        <p:spPr>
          <a:xfrm>
            <a:off x="693420" y="1306830"/>
            <a:ext cx="4760595" cy="876300"/>
          </a:xfrm>
          <a:prstGeom prst="rect">
            <a:avLst/>
          </a:prstGeom>
          <a:noFill/>
          <a:ln>
            <a:noFill/>
          </a:ln>
        </p:spPr>
      </p:pic>
      <p:sp>
        <p:nvSpPr>
          <p:cNvPr id="229" name="Google Shape;229;g2f1834e442a_2_93"/>
          <p:cNvSpPr txBox="1"/>
          <p:nvPr/>
        </p:nvSpPr>
        <p:spPr>
          <a:xfrm>
            <a:off x="342900" y="630250"/>
            <a:ext cx="522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500"/>
              <a:buFont typeface="Arial"/>
              <a:buNone/>
            </a:pPr>
            <a:r>
              <a:rPr lang="en-IN" sz="2000">
                <a:solidFill>
                  <a:srgbClr val="8182EF"/>
                </a:solidFill>
                <a:latin typeface="Roboto Black"/>
                <a:ea typeface="Roboto Black"/>
                <a:cs typeface="Roboto Black"/>
                <a:sym typeface="Roboto Black"/>
              </a:rPr>
              <a:t>Explanation: 05</a:t>
            </a:r>
            <a:endParaRPr sz="2000">
              <a:solidFill>
                <a:srgbClr val="8182EF"/>
              </a:solidFill>
              <a:latin typeface="Roboto Black"/>
              <a:ea typeface="Roboto Black"/>
              <a:cs typeface="Roboto Black"/>
              <a:sym typeface="Roboto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2815c88287f_0_5"/>
          <p:cNvSpPr txBox="1"/>
          <p:nvPr>
            <p:ph idx="1" type="body"/>
          </p:nvPr>
        </p:nvSpPr>
        <p:spPr>
          <a:xfrm>
            <a:off x="729200" y="1384300"/>
            <a:ext cx="80862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IN" sz="1600">
                <a:solidFill>
                  <a:schemeClr val="dk1"/>
                </a:solidFill>
                <a:highlight>
                  <a:srgbClr val="FFFFFF"/>
                </a:highlight>
                <a:latin typeface="Roboto"/>
                <a:ea typeface="Roboto"/>
                <a:cs typeface="Roboto"/>
                <a:sym typeface="Roboto"/>
              </a:rPr>
              <a:t>URL</a:t>
            </a:r>
            <a:r>
              <a:rPr b="1" lang="en-IN" sz="1600">
                <a:solidFill>
                  <a:srgbClr val="373737"/>
                </a:solidFill>
                <a:highlight>
                  <a:srgbClr val="FFFFFF"/>
                </a:highlight>
                <a:latin typeface="Roboto"/>
                <a:ea typeface="Roboto"/>
                <a:cs typeface="Roboto"/>
                <a:sym typeface="Roboto"/>
              </a:rPr>
              <a:t>: </a:t>
            </a:r>
            <a:r>
              <a:rPr b="1" lang="en-IN" sz="1600" u="sng">
                <a:solidFill>
                  <a:schemeClr val="hlink"/>
                </a:solidFill>
                <a:highlight>
                  <a:srgbClr val="FFFFFF"/>
                </a:highlight>
                <a:latin typeface="Roboto"/>
                <a:ea typeface="Roboto"/>
                <a:cs typeface="Roboto"/>
                <a:sym typeface="Roboto"/>
                <a:hlinkClick r:id="rId3"/>
              </a:rPr>
              <a:t>https://forms.gle/LwV4upuFRDcHeECG9</a:t>
            </a:r>
            <a:endParaRPr b="1" sz="1600">
              <a:solidFill>
                <a:srgbClr val="373737"/>
              </a:solidFill>
              <a:highlight>
                <a:srgbClr val="FFFFFF"/>
              </a:highlight>
              <a:latin typeface="Roboto"/>
              <a:ea typeface="Roboto"/>
              <a:cs typeface="Roboto"/>
              <a:sym typeface="Roboto"/>
            </a:endParaRPr>
          </a:p>
          <a:p>
            <a:pPr indent="0" lvl="0" marL="0" rtl="0" algn="l">
              <a:lnSpc>
                <a:spcPct val="115000"/>
              </a:lnSpc>
              <a:spcBef>
                <a:spcPts val="0"/>
              </a:spcBef>
              <a:spcAft>
                <a:spcPts val="0"/>
              </a:spcAft>
              <a:buSzPts val="1800"/>
              <a:buNone/>
            </a:pPr>
            <a:r>
              <a:t/>
            </a:r>
            <a:endParaRPr b="1" sz="1600">
              <a:solidFill>
                <a:srgbClr val="373737"/>
              </a:solidFill>
              <a:highlight>
                <a:schemeClr val="lt1"/>
              </a:highlight>
              <a:latin typeface="Roboto"/>
              <a:ea typeface="Roboto"/>
              <a:cs typeface="Roboto"/>
              <a:sym typeface="Roboto"/>
            </a:endParaRPr>
          </a:p>
          <a:p>
            <a:pPr indent="0" lvl="0" marL="0" rtl="0" algn="l">
              <a:lnSpc>
                <a:spcPct val="115000"/>
              </a:lnSpc>
              <a:spcBef>
                <a:spcPts val="0"/>
              </a:spcBef>
              <a:spcAft>
                <a:spcPts val="0"/>
              </a:spcAft>
              <a:buSzPts val="1800"/>
              <a:buNone/>
            </a:pPr>
            <a:r>
              <a:rPr b="1" lang="en-IN" sz="1600">
                <a:solidFill>
                  <a:schemeClr val="dk1"/>
                </a:solidFill>
                <a:highlight>
                  <a:srgbClr val="FFFFFF"/>
                </a:highlight>
                <a:latin typeface="Roboto"/>
                <a:ea typeface="Roboto"/>
                <a:cs typeface="Roboto"/>
                <a:sym typeface="Roboto"/>
              </a:rPr>
              <a:t>QR CODE</a:t>
            </a:r>
            <a:r>
              <a:rPr b="1" lang="en-IN" sz="1600">
                <a:solidFill>
                  <a:srgbClr val="373737"/>
                </a:solidFill>
                <a:highlight>
                  <a:srgbClr val="FFFFFF"/>
                </a:highlight>
                <a:latin typeface="Roboto"/>
                <a:ea typeface="Roboto"/>
                <a:cs typeface="Roboto"/>
                <a:sym typeface="Roboto"/>
              </a:rPr>
              <a:t>:</a:t>
            </a:r>
            <a:endParaRPr b="1" sz="1600">
              <a:solidFill>
                <a:srgbClr val="373737"/>
              </a:solidFill>
              <a:highlight>
                <a:srgbClr val="FFFFFF"/>
              </a:highlight>
              <a:latin typeface="Roboto"/>
              <a:ea typeface="Roboto"/>
              <a:cs typeface="Roboto"/>
              <a:sym typeface="Roboto"/>
            </a:endParaRPr>
          </a:p>
          <a:p>
            <a:pPr indent="0" lvl="0" marL="0" rtl="0" algn="l">
              <a:lnSpc>
                <a:spcPct val="115000"/>
              </a:lnSpc>
              <a:spcBef>
                <a:spcPts val="0"/>
              </a:spcBef>
              <a:spcAft>
                <a:spcPts val="0"/>
              </a:spcAft>
              <a:buSzPts val="1800"/>
              <a:buNone/>
            </a:pPr>
            <a:r>
              <a:rPr b="1" lang="en-IN" sz="1600">
                <a:solidFill>
                  <a:srgbClr val="373737"/>
                </a:solidFill>
                <a:highlight>
                  <a:srgbClr val="FFFFFF"/>
                </a:highlight>
                <a:latin typeface="Roboto"/>
                <a:ea typeface="Roboto"/>
                <a:cs typeface="Roboto"/>
                <a:sym typeface="Roboto"/>
              </a:rPr>
              <a:t>				 </a:t>
            </a:r>
            <a:endParaRPr b="1" sz="1600">
              <a:solidFill>
                <a:srgbClr val="373737"/>
              </a:solidFill>
              <a:highlight>
                <a:srgbClr val="FFFFFF"/>
              </a:highlight>
              <a:latin typeface="Roboto"/>
              <a:ea typeface="Roboto"/>
              <a:cs typeface="Roboto"/>
              <a:sym typeface="Roboto"/>
            </a:endParaRPr>
          </a:p>
        </p:txBody>
      </p:sp>
      <p:sp>
        <p:nvSpPr>
          <p:cNvPr id="109" name="Google Shape;109;g2815c88287f_0_5"/>
          <p:cNvSpPr txBox="1"/>
          <p:nvPr/>
        </p:nvSpPr>
        <p:spPr>
          <a:xfrm>
            <a:off x="577325" y="622125"/>
            <a:ext cx="7786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1500">
                <a:latin typeface="Roboto"/>
                <a:ea typeface="Roboto"/>
                <a:cs typeface="Roboto"/>
                <a:sym typeface="Roboto"/>
              </a:rPr>
              <a:t>                    TEST TIME ON ADDITION AND SUBTRACTION SHORTCUTS</a:t>
            </a:r>
            <a:endParaRPr b="1" sz="1500">
              <a:latin typeface="Roboto"/>
              <a:ea typeface="Roboto"/>
              <a:cs typeface="Roboto"/>
              <a:sym typeface="Roboto"/>
            </a:endParaRPr>
          </a:p>
        </p:txBody>
      </p:sp>
      <p:sp>
        <p:nvSpPr>
          <p:cNvPr id="110" name="Google Shape;110;g2815c88287f_0_5"/>
          <p:cNvSpPr txBox="1"/>
          <p:nvPr/>
        </p:nvSpPr>
        <p:spPr>
          <a:xfrm>
            <a:off x="5143500" y="944725"/>
            <a:ext cx="402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pic>
        <p:nvPicPr>
          <p:cNvPr id="111" name="Google Shape;111;g2815c88287f_0_5"/>
          <p:cNvPicPr preferRelativeResize="0"/>
          <p:nvPr/>
        </p:nvPicPr>
        <p:blipFill>
          <a:blip r:embed="rId4">
            <a:alphaModFix/>
          </a:blip>
          <a:stretch>
            <a:fillRect/>
          </a:stretch>
        </p:blipFill>
        <p:spPr>
          <a:xfrm>
            <a:off x="3307175" y="2151875"/>
            <a:ext cx="2990999" cy="2401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2f1834e442a_2_98"/>
          <p:cNvSpPr txBox="1"/>
          <p:nvPr/>
        </p:nvSpPr>
        <p:spPr>
          <a:xfrm>
            <a:off x="7189450" y="4019550"/>
            <a:ext cx="1456500" cy="35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Arial"/>
                <a:ea typeface="Arial"/>
                <a:cs typeface="Arial"/>
                <a:sym typeface="Arial"/>
              </a:rPr>
              <a:t>Answer : </a:t>
            </a:r>
            <a:r>
              <a:rPr b="1" i="0" lang="en-IN" sz="1600" u="none" cap="none" strike="noStrike">
                <a:solidFill>
                  <a:schemeClr val="dk1"/>
                </a:solidFill>
                <a:latin typeface="Arial"/>
                <a:ea typeface="Arial"/>
                <a:cs typeface="Arial"/>
                <a:sym typeface="Arial"/>
              </a:rPr>
              <a:t>D</a:t>
            </a:r>
            <a:endParaRPr b="0" i="0" sz="1600" u="none" cap="none" strike="noStrike">
              <a:solidFill>
                <a:schemeClr val="dk1"/>
              </a:solidFill>
              <a:latin typeface="Arial"/>
              <a:ea typeface="Arial"/>
              <a:cs typeface="Arial"/>
              <a:sym typeface="Arial"/>
            </a:endParaRPr>
          </a:p>
        </p:txBody>
      </p:sp>
      <p:sp>
        <p:nvSpPr>
          <p:cNvPr id="235" name="Google Shape;235;g2f1834e442a_2_98"/>
          <p:cNvSpPr txBox="1"/>
          <p:nvPr/>
        </p:nvSpPr>
        <p:spPr>
          <a:xfrm>
            <a:off x="335855" y="1170002"/>
            <a:ext cx="8472300" cy="1980000"/>
          </a:xfrm>
          <a:prstGeom prst="rect">
            <a:avLst/>
          </a:prstGeom>
          <a:blipFill rotWithShape="1">
            <a:blip r:embed="rId3">
              <a:alphaModFix/>
            </a:blip>
            <a:stretch>
              <a:fillRect b="-3691" l="-717" r="0" t="-61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1400" u="none" cap="none" strike="noStrike">
                <a:latin typeface="Arial"/>
                <a:ea typeface="Arial"/>
                <a:cs typeface="Arial"/>
                <a:sym typeface="Arial"/>
              </a:rPr>
              <a:t> </a:t>
            </a:r>
            <a:endParaRPr/>
          </a:p>
        </p:txBody>
      </p:sp>
      <p:sp>
        <p:nvSpPr>
          <p:cNvPr id="236" name="Google Shape;236;g2f1834e442a_2_98"/>
          <p:cNvSpPr txBox="1"/>
          <p:nvPr/>
        </p:nvSpPr>
        <p:spPr>
          <a:xfrm>
            <a:off x="342900" y="630250"/>
            <a:ext cx="522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500"/>
              <a:buFont typeface="Arial"/>
              <a:buNone/>
            </a:pPr>
            <a:r>
              <a:rPr lang="en-IN" sz="2000">
                <a:solidFill>
                  <a:srgbClr val="8182EF"/>
                </a:solidFill>
                <a:latin typeface="Roboto Black"/>
                <a:ea typeface="Roboto Black"/>
                <a:cs typeface="Roboto Black"/>
                <a:sym typeface="Roboto Black"/>
              </a:rPr>
              <a:t>Question: 06</a:t>
            </a:r>
            <a:endParaRPr sz="2000">
              <a:solidFill>
                <a:srgbClr val="8182EF"/>
              </a:solidFill>
              <a:latin typeface="Roboto Black"/>
              <a:ea typeface="Roboto Black"/>
              <a:cs typeface="Roboto Black"/>
              <a:sym typeface="Roboto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0" name="Shape 240"/>
        <p:cNvGrpSpPr/>
        <p:nvPr/>
      </p:nvGrpSpPr>
      <p:grpSpPr>
        <a:xfrm>
          <a:off x="0" y="0"/>
          <a:ext cx="0" cy="0"/>
          <a:chOff x="0" y="0"/>
          <a:chExt cx="0" cy="0"/>
        </a:xfrm>
      </p:grpSpPr>
      <p:pic>
        <p:nvPicPr>
          <p:cNvPr id="241" name="Google Shape;241;g2f1834e442a_2_103"/>
          <p:cNvPicPr preferRelativeResize="0"/>
          <p:nvPr/>
        </p:nvPicPr>
        <p:blipFill rotWithShape="1">
          <a:blip r:embed="rId3">
            <a:alphaModFix/>
          </a:blip>
          <a:srcRect b="35069" l="12782" r="68596" t="33380"/>
          <a:stretch/>
        </p:blipFill>
        <p:spPr>
          <a:xfrm>
            <a:off x="913130" y="1148715"/>
            <a:ext cx="3535680" cy="3369945"/>
          </a:xfrm>
          <a:prstGeom prst="rect">
            <a:avLst/>
          </a:prstGeom>
          <a:noFill/>
          <a:ln>
            <a:noFill/>
          </a:ln>
        </p:spPr>
      </p:pic>
      <p:sp>
        <p:nvSpPr>
          <p:cNvPr id="242" name="Google Shape;242;g2f1834e442a_2_103"/>
          <p:cNvSpPr txBox="1"/>
          <p:nvPr/>
        </p:nvSpPr>
        <p:spPr>
          <a:xfrm>
            <a:off x="342900" y="630250"/>
            <a:ext cx="522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500"/>
              <a:buFont typeface="Arial"/>
              <a:buNone/>
            </a:pPr>
            <a:r>
              <a:rPr lang="en-IN" sz="2000">
                <a:solidFill>
                  <a:srgbClr val="8182EF"/>
                </a:solidFill>
                <a:latin typeface="Roboto Black"/>
                <a:ea typeface="Roboto Black"/>
                <a:cs typeface="Roboto Black"/>
                <a:sym typeface="Roboto Black"/>
              </a:rPr>
              <a:t>Explanation: 06</a:t>
            </a:r>
            <a:endParaRPr sz="2000">
              <a:solidFill>
                <a:srgbClr val="8182EF"/>
              </a:solidFill>
              <a:latin typeface="Roboto Black"/>
              <a:ea typeface="Roboto Black"/>
              <a:cs typeface="Roboto Black"/>
              <a:sym typeface="Roboto Black"/>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2f1834e442a_2_108"/>
          <p:cNvSpPr txBox="1"/>
          <p:nvPr/>
        </p:nvSpPr>
        <p:spPr>
          <a:xfrm>
            <a:off x="7189450" y="4019550"/>
            <a:ext cx="1456500" cy="35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Arial"/>
                <a:ea typeface="Arial"/>
                <a:cs typeface="Arial"/>
                <a:sym typeface="Arial"/>
              </a:rPr>
              <a:t>Answer : </a:t>
            </a:r>
            <a:r>
              <a:rPr b="1" i="0" lang="en-IN" sz="1600" u="none" cap="none" strike="noStrike">
                <a:solidFill>
                  <a:schemeClr val="dk1"/>
                </a:solidFill>
                <a:latin typeface="Arial"/>
                <a:ea typeface="Arial"/>
                <a:cs typeface="Arial"/>
                <a:sym typeface="Arial"/>
              </a:rPr>
              <a:t>B</a:t>
            </a:r>
            <a:endParaRPr b="0" i="0" sz="1600" u="none" cap="none" strike="noStrike">
              <a:solidFill>
                <a:schemeClr val="dk1"/>
              </a:solidFill>
              <a:latin typeface="Arial"/>
              <a:ea typeface="Arial"/>
              <a:cs typeface="Arial"/>
              <a:sym typeface="Arial"/>
            </a:endParaRPr>
          </a:p>
        </p:txBody>
      </p:sp>
      <p:sp>
        <p:nvSpPr>
          <p:cNvPr id="248" name="Google Shape;248;g2f1834e442a_2_108"/>
          <p:cNvSpPr txBox="1"/>
          <p:nvPr/>
        </p:nvSpPr>
        <p:spPr>
          <a:xfrm>
            <a:off x="335850" y="1170000"/>
            <a:ext cx="8033400" cy="1774200"/>
          </a:xfrm>
          <a:prstGeom prst="rect">
            <a:avLst/>
          </a:prstGeom>
          <a:blipFill rotWithShape="1">
            <a:blip r:embed="rId3">
              <a:alphaModFix/>
            </a:blip>
            <a:stretch>
              <a:fillRect b="-5312" l="-718" r="-286" t="-623"/>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1400" u="none" cap="none" strike="noStrike">
                <a:latin typeface="Arial"/>
                <a:ea typeface="Arial"/>
                <a:cs typeface="Arial"/>
                <a:sym typeface="Arial"/>
              </a:rPr>
              <a:t> </a:t>
            </a:r>
            <a:endParaRPr/>
          </a:p>
        </p:txBody>
      </p:sp>
      <p:sp>
        <p:nvSpPr>
          <p:cNvPr id="249" name="Google Shape;249;g2f1834e442a_2_108"/>
          <p:cNvSpPr txBox="1"/>
          <p:nvPr/>
        </p:nvSpPr>
        <p:spPr>
          <a:xfrm>
            <a:off x="342900" y="630250"/>
            <a:ext cx="522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500"/>
              <a:buFont typeface="Arial"/>
              <a:buNone/>
            </a:pPr>
            <a:r>
              <a:rPr lang="en-IN" sz="2000">
                <a:solidFill>
                  <a:srgbClr val="8182EF"/>
                </a:solidFill>
                <a:latin typeface="Roboto Black"/>
                <a:ea typeface="Roboto Black"/>
                <a:cs typeface="Roboto Black"/>
                <a:sym typeface="Roboto Black"/>
              </a:rPr>
              <a:t>Question: 07</a:t>
            </a:r>
            <a:endParaRPr sz="2000">
              <a:solidFill>
                <a:srgbClr val="8182EF"/>
              </a:solidFill>
              <a:latin typeface="Roboto Black"/>
              <a:ea typeface="Roboto Black"/>
              <a:cs typeface="Roboto Black"/>
              <a:sym typeface="Roboto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3" name="Shape 253"/>
        <p:cNvGrpSpPr/>
        <p:nvPr/>
      </p:nvGrpSpPr>
      <p:grpSpPr>
        <a:xfrm>
          <a:off x="0" y="0"/>
          <a:ext cx="0" cy="0"/>
          <a:chOff x="0" y="0"/>
          <a:chExt cx="0" cy="0"/>
        </a:xfrm>
      </p:grpSpPr>
      <p:pic>
        <p:nvPicPr>
          <p:cNvPr id="254" name="Google Shape;254;g2f1834e442a_2_113"/>
          <p:cNvPicPr preferRelativeResize="0"/>
          <p:nvPr/>
        </p:nvPicPr>
        <p:blipFill rotWithShape="1">
          <a:blip r:embed="rId3">
            <a:alphaModFix/>
          </a:blip>
          <a:srcRect b="31296" l="10885" r="64427" t="32406"/>
          <a:stretch/>
        </p:blipFill>
        <p:spPr>
          <a:xfrm>
            <a:off x="847090" y="1024890"/>
            <a:ext cx="4221480" cy="3491230"/>
          </a:xfrm>
          <a:prstGeom prst="rect">
            <a:avLst/>
          </a:prstGeom>
          <a:noFill/>
          <a:ln>
            <a:noFill/>
          </a:ln>
        </p:spPr>
      </p:pic>
      <p:sp>
        <p:nvSpPr>
          <p:cNvPr id="255" name="Google Shape;255;g2f1834e442a_2_113"/>
          <p:cNvSpPr txBox="1"/>
          <p:nvPr/>
        </p:nvSpPr>
        <p:spPr>
          <a:xfrm>
            <a:off x="342900" y="630250"/>
            <a:ext cx="522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500"/>
              <a:buFont typeface="Arial"/>
              <a:buNone/>
            </a:pPr>
            <a:r>
              <a:rPr lang="en-IN" sz="2000">
                <a:solidFill>
                  <a:srgbClr val="8182EF"/>
                </a:solidFill>
                <a:latin typeface="Roboto Black"/>
                <a:ea typeface="Roboto Black"/>
                <a:cs typeface="Roboto Black"/>
                <a:sym typeface="Roboto Black"/>
              </a:rPr>
              <a:t>Explanation: 07</a:t>
            </a:r>
            <a:endParaRPr sz="2000">
              <a:solidFill>
                <a:srgbClr val="8182EF"/>
              </a:solidFill>
              <a:latin typeface="Roboto Black"/>
              <a:ea typeface="Roboto Black"/>
              <a:cs typeface="Roboto Black"/>
              <a:sym typeface="Roboto Black"/>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f1834e442a_2_118"/>
          <p:cNvSpPr txBox="1"/>
          <p:nvPr/>
        </p:nvSpPr>
        <p:spPr>
          <a:xfrm>
            <a:off x="7189450" y="4019550"/>
            <a:ext cx="1456500" cy="35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i="0" lang="en-IN" sz="1600" u="none" cap="none" strike="noStrike">
                <a:solidFill>
                  <a:schemeClr val="dk1"/>
                </a:solidFill>
                <a:latin typeface="Roboto"/>
                <a:ea typeface="Roboto"/>
                <a:cs typeface="Roboto"/>
                <a:sym typeface="Roboto"/>
              </a:rPr>
              <a:t>Answer : </a:t>
            </a:r>
            <a:r>
              <a:rPr b="1" i="0" lang="en-IN" sz="1600" u="none" cap="none" strike="noStrike">
                <a:solidFill>
                  <a:schemeClr val="dk1"/>
                </a:solidFill>
                <a:latin typeface="Roboto"/>
                <a:ea typeface="Roboto"/>
                <a:cs typeface="Roboto"/>
                <a:sym typeface="Roboto"/>
              </a:rPr>
              <a:t>A</a:t>
            </a:r>
            <a:endParaRPr i="0" sz="1600" u="none" cap="none" strike="noStrike">
              <a:solidFill>
                <a:schemeClr val="dk1"/>
              </a:solidFill>
              <a:latin typeface="Roboto"/>
              <a:ea typeface="Roboto"/>
              <a:cs typeface="Roboto"/>
              <a:sym typeface="Roboto"/>
            </a:endParaRPr>
          </a:p>
        </p:txBody>
      </p:sp>
      <p:sp>
        <p:nvSpPr>
          <p:cNvPr id="261" name="Google Shape;261;g2f1834e442a_2_118"/>
          <p:cNvSpPr txBox="1"/>
          <p:nvPr/>
        </p:nvSpPr>
        <p:spPr>
          <a:xfrm>
            <a:off x="342900" y="1102975"/>
            <a:ext cx="7509300" cy="1979400"/>
          </a:xfrm>
          <a:prstGeom prst="rect">
            <a:avLst/>
          </a:prstGeom>
          <a:blipFill rotWithShape="1">
            <a:blip r:embed="rId3">
              <a:alphaModFix/>
            </a:blip>
            <a:stretch>
              <a:fillRect b="-19443" l="-717" r="0" t="-615"/>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IN" sz="1400" u="none" cap="none" strike="noStrike">
                <a:latin typeface="Roboto"/>
                <a:ea typeface="Roboto"/>
                <a:cs typeface="Roboto"/>
                <a:sym typeface="Roboto"/>
              </a:rPr>
              <a:t> </a:t>
            </a:r>
            <a:endParaRPr>
              <a:latin typeface="Roboto"/>
              <a:ea typeface="Roboto"/>
              <a:cs typeface="Roboto"/>
              <a:sym typeface="Roboto"/>
            </a:endParaRPr>
          </a:p>
        </p:txBody>
      </p:sp>
      <p:sp>
        <p:nvSpPr>
          <p:cNvPr id="262" name="Google Shape;262;g2f1834e442a_2_118"/>
          <p:cNvSpPr txBox="1"/>
          <p:nvPr/>
        </p:nvSpPr>
        <p:spPr>
          <a:xfrm>
            <a:off x="342900" y="630250"/>
            <a:ext cx="522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500"/>
              <a:buFont typeface="Arial"/>
              <a:buNone/>
            </a:pPr>
            <a:r>
              <a:rPr lang="en-IN" sz="2000">
                <a:solidFill>
                  <a:srgbClr val="8182EF"/>
                </a:solidFill>
                <a:latin typeface="Roboto Black"/>
                <a:ea typeface="Roboto Black"/>
                <a:cs typeface="Roboto Black"/>
                <a:sym typeface="Roboto Black"/>
              </a:rPr>
              <a:t>Question: 08</a:t>
            </a:r>
            <a:endParaRPr sz="2000">
              <a:solidFill>
                <a:srgbClr val="8182EF"/>
              </a:solidFill>
              <a:latin typeface="Roboto Black"/>
              <a:ea typeface="Roboto Black"/>
              <a:cs typeface="Roboto Black"/>
              <a:sym typeface="Roboto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6" name="Shape 266"/>
        <p:cNvGrpSpPr/>
        <p:nvPr/>
      </p:nvGrpSpPr>
      <p:grpSpPr>
        <a:xfrm>
          <a:off x="0" y="0"/>
          <a:ext cx="0" cy="0"/>
          <a:chOff x="0" y="0"/>
          <a:chExt cx="0" cy="0"/>
        </a:xfrm>
      </p:grpSpPr>
      <p:pic>
        <p:nvPicPr>
          <p:cNvPr id="267" name="Google Shape;267;g2f1834e442a_2_123"/>
          <p:cNvPicPr preferRelativeResize="0"/>
          <p:nvPr/>
        </p:nvPicPr>
        <p:blipFill rotWithShape="1">
          <a:blip r:embed="rId3">
            <a:alphaModFix/>
          </a:blip>
          <a:srcRect b="21852" l="11042" r="71979" t="46667"/>
          <a:stretch/>
        </p:blipFill>
        <p:spPr>
          <a:xfrm>
            <a:off x="996315" y="1102995"/>
            <a:ext cx="3314700" cy="3456940"/>
          </a:xfrm>
          <a:prstGeom prst="rect">
            <a:avLst/>
          </a:prstGeom>
          <a:noFill/>
          <a:ln>
            <a:noFill/>
          </a:ln>
        </p:spPr>
      </p:pic>
      <p:sp>
        <p:nvSpPr>
          <p:cNvPr id="268" name="Google Shape;268;g2f1834e442a_2_123"/>
          <p:cNvSpPr txBox="1"/>
          <p:nvPr/>
        </p:nvSpPr>
        <p:spPr>
          <a:xfrm>
            <a:off x="342900" y="630250"/>
            <a:ext cx="522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500"/>
              <a:buFont typeface="Arial"/>
              <a:buNone/>
            </a:pPr>
            <a:r>
              <a:rPr lang="en-IN" sz="2000">
                <a:solidFill>
                  <a:srgbClr val="8182EF"/>
                </a:solidFill>
                <a:latin typeface="Roboto Black"/>
                <a:ea typeface="Roboto Black"/>
                <a:cs typeface="Roboto Black"/>
                <a:sym typeface="Roboto Black"/>
              </a:rPr>
              <a:t>Explanation: 08</a:t>
            </a:r>
            <a:endParaRPr sz="2000">
              <a:solidFill>
                <a:srgbClr val="8182EF"/>
              </a:solidFill>
              <a:latin typeface="Roboto Black"/>
              <a:ea typeface="Roboto Black"/>
              <a:cs typeface="Roboto Black"/>
              <a:sym typeface="Roboto Black"/>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2f1834e442a_2_128"/>
          <p:cNvSpPr txBox="1"/>
          <p:nvPr/>
        </p:nvSpPr>
        <p:spPr>
          <a:xfrm>
            <a:off x="7189450" y="4019550"/>
            <a:ext cx="1456500" cy="35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Arial"/>
                <a:ea typeface="Arial"/>
                <a:cs typeface="Arial"/>
                <a:sym typeface="Arial"/>
              </a:rPr>
              <a:t>Answer : </a:t>
            </a:r>
            <a:r>
              <a:rPr b="1" i="0" lang="en-IN" sz="1600" u="none" cap="none" strike="noStrike">
                <a:solidFill>
                  <a:schemeClr val="dk1"/>
                </a:solidFill>
                <a:latin typeface="Arial"/>
                <a:ea typeface="Arial"/>
                <a:cs typeface="Arial"/>
                <a:sym typeface="Arial"/>
              </a:rPr>
              <a:t>C</a:t>
            </a:r>
            <a:endParaRPr b="0" i="0" sz="1600" u="none" cap="none" strike="noStrike">
              <a:solidFill>
                <a:schemeClr val="dk1"/>
              </a:solidFill>
              <a:latin typeface="Arial"/>
              <a:ea typeface="Arial"/>
              <a:cs typeface="Arial"/>
              <a:sym typeface="Arial"/>
            </a:endParaRPr>
          </a:p>
        </p:txBody>
      </p:sp>
      <p:sp>
        <p:nvSpPr>
          <p:cNvPr id="274" name="Google Shape;274;g2f1834e442a_2_128"/>
          <p:cNvSpPr txBox="1"/>
          <p:nvPr/>
        </p:nvSpPr>
        <p:spPr>
          <a:xfrm>
            <a:off x="1706225" y="2438475"/>
            <a:ext cx="8094600" cy="708000"/>
          </a:xfrm>
          <a:prstGeom prst="rect">
            <a:avLst/>
          </a:prstGeom>
          <a:noFill/>
          <a:ln>
            <a:noFill/>
          </a:ln>
        </p:spPr>
        <p:txBody>
          <a:bodyPr anchorCtr="0" anchor="t" bIns="45700" lIns="91425" spcFirstLastPara="1" rIns="91425" wrap="square" tIns="45700">
            <a:spAutoFit/>
          </a:bodyPr>
          <a:lstStyle/>
          <a:p>
            <a:pPr indent="0" lvl="0" marL="457200" marR="0" rtl="0" algn="l">
              <a:lnSpc>
                <a:spcPct val="150000"/>
              </a:lnSpc>
              <a:spcBef>
                <a:spcPts val="0"/>
              </a:spcBef>
              <a:spcAft>
                <a:spcPts val="0"/>
              </a:spcAft>
              <a:buNone/>
            </a:pPr>
            <a:r>
              <a:t/>
            </a:r>
            <a:endParaRPr i="0" sz="1600" u="none" cap="none" strike="noStrike">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2000"/>
              <a:buFont typeface="Arial"/>
              <a:buNone/>
            </a:pPr>
            <a:r>
              <a:t/>
            </a:r>
            <a:endParaRPr i="0" sz="1600" u="none" cap="none" strike="noStrike">
              <a:solidFill>
                <a:schemeClr val="dk1"/>
              </a:solidFill>
              <a:latin typeface="Roboto"/>
              <a:ea typeface="Roboto"/>
              <a:cs typeface="Roboto"/>
              <a:sym typeface="Roboto"/>
            </a:endParaRPr>
          </a:p>
        </p:txBody>
      </p:sp>
      <p:sp>
        <p:nvSpPr>
          <p:cNvPr id="275" name="Google Shape;275;g2f1834e442a_2_128"/>
          <p:cNvSpPr txBox="1"/>
          <p:nvPr/>
        </p:nvSpPr>
        <p:spPr>
          <a:xfrm>
            <a:off x="342900" y="630250"/>
            <a:ext cx="522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500"/>
              <a:buFont typeface="Arial"/>
              <a:buNone/>
            </a:pPr>
            <a:r>
              <a:rPr lang="en-IN" sz="2000">
                <a:solidFill>
                  <a:srgbClr val="8182EF"/>
                </a:solidFill>
                <a:latin typeface="Roboto Black"/>
                <a:ea typeface="Roboto Black"/>
                <a:cs typeface="Roboto Black"/>
                <a:sym typeface="Roboto Black"/>
              </a:rPr>
              <a:t>Question: 09</a:t>
            </a:r>
            <a:endParaRPr sz="2000">
              <a:solidFill>
                <a:srgbClr val="8182EF"/>
              </a:solidFill>
              <a:latin typeface="Roboto Black"/>
              <a:ea typeface="Roboto Black"/>
              <a:cs typeface="Roboto Black"/>
              <a:sym typeface="Roboto Black"/>
            </a:endParaRPr>
          </a:p>
        </p:txBody>
      </p:sp>
      <p:sp>
        <p:nvSpPr>
          <p:cNvPr id="276" name="Google Shape;276;g2f1834e442a_2_128"/>
          <p:cNvSpPr txBox="1"/>
          <p:nvPr/>
        </p:nvSpPr>
        <p:spPr>
          <a:xfrm>
            <a:off x="335850" y="1220137"/>
            <a:ext cx="8472300" cy="22884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lang="en-IN" sz="1600">
                <a:solidFill>
                  <a:schemeClr val="dk1"/>
                </a:solidFill>
                <a:latin typeface="Roboto"/>
                <a:ea typeface="Roboto"/>
                <a:cs typeface="Roboto"/>
                <a:sym typeface="Roboto"/>
              </a:rPr>
              <a:t>If </a:t>
            </a:r>
            <a:r>
              <a:rPr lang="en-IN" sz="1600">
                <a:solidFill>
                  <a:schemeClr val="dk1"/>
                </a:solidFill>
                <a:highlight>
                  <a:schemeClr val="lt1"/>
                </a:highlight>
                <a:latin typeface="Roboto"/>
                <a:ea typeface="Roboto"/>
                <a:cs typeface="Roboto"/>
                <a:sym typeface="Roboto"/>
              </a:rPr>
              <a:t>√</a:t>
            </a:r>
            <a:r>
              <a:rPr lang="en-IN" sz="1600">
                <a:solidFill>
                  <a:schemeClr val="dk1"/>
                </a:solidFill>
                <a:latin typeface="Roboto"/>
                <a:ea typeface="Roboto"/>
                <a:cs typeface="Roboto"/>
                <a:sym typeface="Roboto"/>
              </a:rPr>
              <a:t>2 = 1.414 then find the value of </a:t>
            </a:r>
            <a:r>
              <a:rPr lang="en-IN" sz="1600">
                <a:solidFill>
                  <a:schemeClr val="dk1"/>
                </a:solidFill>
                <a:highlight>
                  <a:schemeClr val="lt1"/>
                </a:highlight>
                <a:latin typeface="Roboto"/>
                <a:ea typeface="Roboto"/>
                <a:cs typeface="Roboto"/>
                <a:sym typeface="Roboto"/>
              </a:rPr>
              <a:t>√</a:t>
            </a:r>
            <a:r>
              <a:rPr lang="en-IN" sz="1600">
                <a:solidFill>
                  <a:schemeClr val="dk1"/>
                </a:solidFill>
                <a:latin typeface="Roboto"/>
                <a:ea typeface="Roboto"/>
                <a:cs typeface="Roboto"/>
                <a:sym typeface="Roboto"/>
              </a:rPr>
              <a:t>20,000 + </a:t>
            </a:r>
            <a:r>
              <a:rPr lang="en-IN" sz="1600">
                <a:solidFill>
                  <a:schemeClr val="dk1"/>
                </a:solidFill>
                <a:highlight>
                  <a:schemeClr val="lt1"/>
                </a:highlight>
                <a:latin typeface="Roboto"/>
                <a:ea typeface="Roboto"/>
                <a:cs typeface="Roboto"/>
                <a:sym typeface="Roboto"/>
              </a:rPr>
              <a:t>√</a:t>
            </a:r>
            <a:r>
              <a:rPr lang="en-IN" sz="1600">
                <a:solidFill>
                  <a:schemeClr val="dk1"/>
                </a:solidFill>
                <a:latin typeface="Roboto"/>
                <a:ea typeface="Roboto"/>
                <a:cs typeface="Roboto"/>
                <a:sym typeface="Roboto"/>
              </a:rPr>
              <a:t>200 = ? </a:t>
            </a:r>
            <a:endParaRPr sz="1600">
              <a:solidFill>
                <a:schemeClr val="dk1"/>
              </a:solidFill>
              <a:latin typeface="Roboto"/>
              <a:ea typeface="Roboto"/>
              <a:cs typeface="Roboto"/>
              <a:sym typeface="Roboto"/>
            </a:endParaRPr>
          </a:p>
          <a:p>
            <a:pPr indent="-330200" lvl="0" marL="457200" rtl="0" algn="l">
              <a:lnSpc>
                <a:spcPct val="150000"/>
              </a:lnSpc>
              <a:spcBef>
                <a:spcPts val="80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152.76</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153.46</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155.54</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165.56</a:t>
            </a:r>
            <a:endParaRPr sz="1600">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2000"/>
              <a:buFont typeface="Arial"/>
              <a:buNone/>
            </a:pPr>
            <a:r>
              <a:t/>
            </a:r>
            <a:endParaRPr i="0" sz="1600" u="none" cap="none" strike="noStrike">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0" name="Shape 280"/>
        <p:cNvGrpSpPr/>
        <p:nvPr/>
      </p:nvGrpSpPr>
      <p:grpSpPr>
        <a:xfrm>
          <a:off x="0" y="0"/>
          <a:ext cx="0" cy="0"/>
          <a:chOff x="0" y="0"/>
          <a:chExt cx="0" cy="0"/>
        </a:xfrm>
      </p:grpSpPr>
      <p:sp>
        <p:nvSpPr>
          <p:cNvPr id="281" name="Google Shape;281;g2f1834e442a_2_133"/>
          <p:cNvSpPr txBox="1"/>
          <p:nvPr/>
        </p:nvSpPr>
        <p:spPr>
          <a:xfrm>
            <a:off x="2286000" y="1941570"/>
            <a:ext cx="4572000" cy="126188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IN" sz="1400" u="none" cap="none" strike="noStrike">
                <a:solidFill>
                  <a:schemeClr val="dk1"/>
                </a:solidFill>
                <a:highlight>
                  <a:schemeClr val="lt1"/>
                </a:highlight>
                <a:latin typeface="Calibri"/>
                <a:ea typeface="Calibri"/>
                <a:cs typeface="Calibri"/>
                <a:sym typeface="Calibri"/>
              </a:rPr>
              <a:t>√</a:t>
            </a:r>
            <a:r>
              <a:rPr b="0" i="0" lang="en-IN" sz="1400" u="none" cap="none" strike="noStrike">
                <a:solidFill>
                  <a:schemeClr val="dk1"/>
                </a:solidFill>
                <a:latin typeface="Calibri"/>
                <a:ea typeface="Calibri"/>
                <a:cs typeface="Calibri"/>
                <a:sym typeface="Calibri"/>
              </a:rPr>
              <a:t>2 = 1.414 =&gt;</a:t>
            </a:r>
            <a:endParaRPr/>
          </a:p>
          <a:p>
            <a:pPr indent="0" lvl="0" marL="0" marR="0" rtl="0" algn="l">
              <a:lnSpc>
                <a:spcPct val="100000"/>
              </a:lnSpc>
              <a:spcBef>
                <a:spcPts val="800"/>
              </a:spcBef>
              <a:spcAft>
                <a:spcPts val="0"/>
              </a:spcAft>
              <a:buClr>
                <a:schemeClr val="dk1"/>
              </a:buClr>
              <a:buSzPts val="1100"/>
              <a:buFont typeface="Arial"/>
              <a:buNone/>
            </a:pPr>
            <a:r>
              <a:rPr b="0" i="0" lang="en-IN" sz="1400" u="none" cap="none" strike="noStrike">
                <a:solidFill>
                  <a:schemeClr val="dk1"/>
                </a:solidFill>
                <a:highlight>
                  <a:schemeClr val="lt1"/>
                </a:highlight>
                <a:latin typeface="Calibri"/>
                <a:ea typeface="Calibri"/>
                <a:cs typeface="Calibri"/>
                <a:sym typeface="Calibri"/>
              </a:rPr>
              <a:t>√</a:t>
            </a:r>
            <a:r>
              <a:rPr b="0" i="0" lang="en-IN" sz="1400" u="none" cap="none" strike="noStrike">
                <a:solidFill>
                  <a:schemeClr val="dk1"/>
                </a:solidFill>
                <a:latin typeface="Calibri"/>
                <a:ea typeface="Calibri"/>
                <a:cs typeface="Calibri"/>
                <a:sym typeface="Calibri"/>
              </a:rPr>
              <a:t>20000 = 141.4</a:t>
            </a:r>
            <a:endParaRPr/>
          </a:p>
          <a:p>
            <a:pPr indent="0" lvl="0" marL="0" marR="0" rtl="0" algn="l">
              <a:lnSpc>
                <a:spcPct val="100000"/>
              </a:lnSpc>
              <a:spcBef>
                <a:spcPts val="800"/>
              </a:spcBef>
              <a:spcAft>
                <a:spcPts val="0"/>
              </a:spcAft>
              <a:buClr>
                <a:schemeClr val="dk1"/>
              </a:buClr>
              <a:buSzPts val="1100"/>
              <a:buFont typeface="Arial"/>
              <a:buNone/>
            </a:pPr>
            <a:r>
              <a:rPr b="0" i="0" lang="en-IN" sz="1400" u="none" cap="none" strike="noStrike">
                <a:solidFill>
                  <a:schemeClr val="dk1"/>
                </a:solidFill>
                <a:highlight>
                  <a:schemeClr val="lt1"/>
                </a:highlight>
                <a:latin typeface="Calibri"/>
                <a:ea typeface="Calibri"/>
                <a:cs typeface="Calibri"/>
                <a:sym typeface="Calibri"/>
              </a:rPr>
              <a:t>√</a:t>
            </a:r>
            <a:r>
              <a:rPr b="0" i="0" lang="en-IN" sz="1400" u="none" cap="none" strike="noStrike">
                <a:solidFill>
                  <a:schemeClr val="dk1"/>
                </a:solidFill>
                <a:latin typeface="Calibri"/>
                <a:ea typeface="Calibri"/>
                <a:cs typeface="Calibri"/>
                <a:sym typeface="Calibri"/>
              </a:rPr>
              <a:t>200 = 14.14</a:t>
            </a:r>
            <a:endParaRPr/>
          </a:p>
          <a:p>
            <a:pPr indent="0" lvl="0" marL="0" marR="0" rtl="0" algn="l">
              <a:lnSpc>
                <a:spcPct val="100000"/>
              </a:lnSpc>
              <a:spcBef>
                <a:spcPts val="800"/>
              </a:spcBef>
              <a:spcAft>
                <a:spcPts val="0"/>
              </a:spcAft>
              <a:buClr>
                <a:schemeClr val="dk1"/>
              </a:buClr>
              <a:buSzPts val="1100"/>
              <a:buFont typeface="Arial"/>
              <a:buNone/>
            </a:pPr>
            <a:r>
              <a:rPr b="0" i="0" lang="en-IN" sz="1400" u="none" cap="none" strike="noStrike">
                <a:solidFill>
                  <a:schemeClr val="dk1"/>
                </a:solidFill>
                <a:latin typeface="Calibri"/>
                <a:ea typeface="Calibri"/>
                <a:cs typeface="Calibri"/>
                <a:sym typeface="Calibri"/>
              </a:rPr>
              <a:t>Adding these two, we get 155.54</a:t>
            </a:r>
            <a:endParaRPr/>
          </a:p>
        </p:txBody>
      </p:sp>
      <p:sp>
        <p:nvSpPr>
          <p:cNvPr id="282" name="Google Shape;282;g2f1834e442a_2_133"/>
          <p:cNvSpPr txBox="1"/>
          <p:nvPr/>
        </p:nvSpPr>
        <p:spPr>
          <a:xfrm>
            <a:off x="342900" y="630250"/>
            <a:ext cx="522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500"/>
              <a:buFont typeface="Arial"/>
              <a:buNone/>
            </a:pPr>
            <a:r>
              <a:rPr lang="en-IN" sz="2000">
                <a:solidFill>
                  <a:srgbClr val="8182EF"/>
                </a:solidFill>
                <a:latin typeface="Roboto Black"/>
                <a:ea typeface="Roboto Black"/>
                <a:cs typeface="Roboto Black"/>
                <a:sym typeface="Roboto Black"/>
              </a:rPr>
              <a:t>Explanation: 09</a:t>
            </a:r>
            <a:endParaRPr sz="2000">
              <a:solidFill>
                <a:srgbClr val="8182EF"/>
              </a:solidFill>
              <a:latin typeface="Roboto Black"/>
              <a:ea typeface="Roboto Black"/>
              <a:cs typeface="Roboto Black"/>
              <a:sym typeface="Roboto Black"/>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2f1834e442a_2_138"/>
          <p:cNvSpPr txBox="1"/>
          <p:nvPr/>
        </p:nvSpPr>
        <p:spPr>
          <a:xfrm>
            <a:off x="7189450" y="4019550"/>
            <a:ext cx="1456500" cy="35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Arial"/>
                <a:ea typeface="Arial"/>
                <a:cs typeface="Arial"/>
                <a:sym typeface="Arial"/>
              </a:rPr>
              <a:t>Answer : </a:t>
            </a:r>
            <a:r>
              <a:rPr b="1" i="0" lang="en-IN" sz="1600" u="none" cap="none" strike="noStrike">
                <a:solidFill>
                  <a:schemeClr val="dk1"/>
                </a:solidFill>
                <a:latin typeface="Arial"/>
                <a:ea typeface="Arial"/>
                <a:cs typeface="Arial"/>
                <a:sym typeface="Arial"/>
              </a:rPr>
              <a:t>B</a:t>
            </a:r>
            <a:endParaRPr b="0" i="0" sz="1600" u="none" cap="none" strike="noStrike">
              <a:solidFill>
                <a:schemeClr val="dk1"/>
              </a:solidFill>
              <a:latin typeface="Arial"/>
              <a:ea typeface="Arial"/>
              <a:cs typeface="Arial"/>
              <a:sym typeface="Arial"/>
            </a:endParaRPr>
          </a:p>
        </p:txBody>
      </p:sp>
      <p:sp>
        <p:nvSpPr>
          <p:cNvPr id="288" name="Google Shape;288;g2f1834e442a_2_138"/>
          <p:cNvSpPr txBox="1"/>
          <p:nvPr/>
        </p:nvSpPr>
        <p:spPr>
          <a:xfrm>
            <a:off x="-103000" y="1097502"/>
            <a:ext cx="8472300" cy="1748400"/>
          </a:xfrm>
          <a:prstGeom prst="rect">
            <a:avLst/>
          </a:prstGeom>
          <a:blipFill rotWithShape="1">
            <a:blip r:embed="rId3">
              <a:alphaModFix/>
            </a:blip>
            <a:stretch>
              <a:fillRect b="-4581" l="0" r="0" t="-53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1400" u="none" cap="none" strike="noStrike">
                <a:latin typeface="Arial"/>
                <a:ea typeface="Arial"/>
                <a:cs typeface="Arial"/>
                <a:sym typeface="Arial"/>
              </a:rPr>
              <a:t> </a:t>
            </a:r>
            <a:endParaRPr/>
          </a:p>
        </p:txBody>
      </p:sp>
      <p:sp>
        <p:nvSpPr>
          <p:cNvPr id="289" name="Google Shape;289;g2f1834e442a_2_138"/>
          <p:cNvSpPr txBox="1"/>
          <p:nvPr/>
        </p:nvSpPr>
        <p:spPr>
          <a:xfrm>
            <a:off x="342900" y="630250"/>
            <a:ext cx="522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500"/>
              <a:buFont typeface="Arial"/>
              <a:buNone/>
            </a:pPr>
            <a:r>
              <a:rPr lang="en-IN" sz="2000">
                <a:solidFill>
                  <a:srgbClr val="8182EF"/>
                </a:solidFill>
                <a:latin typeface="Roboto Black"/>
                <a:ea typeface="Roboto Black"/>
                <a:cs typeface="Roboto Black"/>
                <a:sym typeface="Roboto Black"/>
              </a:rPr>
              <a:t>Question: 10</a:t>
            </a:r>
            <a:endParaRPr sz="2000">
              <a:solidFill>
                <a:srgbClr val="8182EF"/>
              </a:solidFill>
              <a:latin typeface="Roboto Black"/>
              <a:ea typeface="Roboto Black"/>
              <a:cs typeface="Roboto Black"/>
              <a:sym typeface="Roboto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3" name="Shape 293"/>
        <p:cNvGrpSpPr/>
        <p:nvPr/>
      </p:nvGrpSpPr>
      <p:grpSpPr>
        <a:xfrm>
          <a:off x="0" y="0"/>
          <a:ext cx="0" cy="0"/>
          <a:chOff x="0" y="0"/>
          <a:chExt cx="0" cy="0"/>
        </a:xfrm>
      </p:grpSpPr>
      <p:sp>
        <p:nvSpPr>
          <p:cNvPr id="294" name="Google Shape;294;g2f1834e442a_2_143"/>
          <p:cNvSpPr txBox="1"/>
          <p:nvPr/>
        </p:nvSpPr>
        <p:spPr>
          <a:xfrm>
            <a:off x="327600" y="930575"/>
            <a:ext cx="7384200" cy="3144600"/>
          </a:xfrm>
          <a:prstGeom prst="rect">
            <a:avLst/>
          </a:pr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IN">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IN">
                <a:solidFill>
                  <a:schemeClr val="dk1"/>
                </a:solidFill>
                <a:latin typeface="Calibri"/>
                <a:ea typeface="Calibri"/>
                <a:cs typeface="Calibri"/>
                <a:sym typeface="Calibri"/>
              </a:rPr>
              <a:t>   </a:t>
            </a:r>
            <a:r>
              <a:rPr b="0" i="0" lang="en-IN" sz="1400" u="none" cap="none" strike="noStrike">
                <a:solidFill>
                  <a:schemeClr val="dk1"/>
                </a:solidFill>
                <a:latin typeface="Calibri"/>
                <a:ea typeface="Calibri"/>
                <a:cs typeface="Calibri"/>
                <a:sym typeface="Calibri"/>
              </a:rPr>
              <a:t>Given exp. = √176 + 49 = √225 = 15</a:t>
            </a:r>
            <a:endParaRPr b="0" i="0" sz="1400" u="none" cap="none" strike="noStrike">
              <a:solidFill>
                <a:schemeClr val="dk1"/>
              </a:solidFill>
              <a:latin typeface="Calibri"/>
              <a:ea typeface="Calibri"/>
              <a:cs typeface="Calibri"/>
              <a:sym typeface="Calibri"/>
            </a:endParaRPr>
          </a:p>
        </p:txBody>
      </p:sp>
      <p:sp>
        <p:nvSpPr>
          <p:cNvPr id="295" name="Google Shape;295;g2f1834e442a_2_143"/>
          <p:cNvSpPr txBox="1"/>
          <p:nvPr/>
        </p:nvSpPr>
        <p:spPr>
          <a:xfrm>
            <a:off x="342900" y="630250"/>
            <a:ext cx="522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500"/>
              <a:buFont typeface="Arial"/>
              <a:buNone/>
            </a:pPr>
            <a:r>
              <a:rPr lang="en-IN" sz="2000">
                <a:solidFill>
                  <a:srgbClr val="8182EF"/>
                </a:solidFill>
                <a:latin typeface="Roboto Black"/>
                <a:ea typeface="Roboto Black"/>
                <a:cs typeface="Roboto Black"/>
                <a:sym typeface="Roboto Black"/>
              </a:rPr>
              <a:t>Explanation: 10</a:t>
            </a:r>
            <a:endParaRPr sz="2000">
              <a:solidFill>
                <a:srgbClr val="8182EF"/>
              </a:solidFill>
              <a:latin typeface="Roboto Black"/>
              <a:ea typeface="Roboto Black"/>
              <a:cs typeface="Roboto Black"/>
              <a:sym typeface="Roboto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17" name="Google Shape;117;p6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18" name="Google Shape;118;p63"/>
          <p:cNvPicPr preferRelativeResize="0"/>
          <p:nvPr/>
        </p:nvPicPr>
        <p:blipFill rotWithShape="1">
          <a:blip r:embed="rId3">
            <a:alphaModFix/>
          </a:blip>
          <a:srcRect b="0" l="0" r="0" t="0"/>
          <a:stretch/>
        </p:blipFill>
        <p:spPr>
          <a:xfrm>
            <a:off x="2" y="4"/>
            <a:ext cx="9144003" cy="5143501"/>
          </a:xfrm>
          <a:prstGeom prst="rect">
            <a:avLst/>
          </a:prstGeom>
          <a:noFill/>
          <a:ln>
            <a:noFill/>
          </a:ln>
        </p:spPr>
      </p:pic>
      <p:sp>
        <p:nvSpPr>
          <p:cNvPr id="119" name="Google Shape;119;p63"/>
          <p:cNvSpPr txBox="1"/>
          <p:nvPr/>
        </p:nvSpPr>
        <p:spPr>
          <a:xfrm>
            <a:off x="163133" y="1771546"/>
            <a:ext cx="4690800" cy="1317253"/>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3200"/>
              <a:buFont typeface="Arial"/>
              <a:buNone/>
            </a:pPr>
            <a:r>
              <a:rPr b="1" i="0" lang="en-IN" sz="3200" u="none" cap="none" strike="noStrike">
                <a:solidFill>
                  <a:schemeClr val="lt1"/>
                </a:solidFill>
                <a:latin typeface="Roboto"/>
                <a:ea typeface="Roboto"/>
                <a:cs typeface="Roboto"/>
                <a:sym typeface="Roboto"/>
              </a:rPr>
              <a:t> </a:t>
            </a:r>
            <a:r>
              <a:rPr b="1" i="0" lang="en-IN" sz="3200" u="none" cap="none" strike="noStrike">
                <a:solidFill>
                  <a:schemeClr val="lt2"/>
                </a:solidFill>
                <a:latin typeface="Arial"/>
                <a:ea typeface="Arial"/>
                <a:cs typeface="Arial"/>
                <a:sym typeface="Arial"/>
              </a:rPr>
              <a:t>SQUARES AND SQUARE ROOTS-1</a:t>
            </a:r>
            <a:endParaRPr b="1" i="0" sz="3200" u="none" cap="none" strike="noStrike">
              <a:solidFill>
                <a:schemeClr val="lt2"/>
              </a:solidFill>
              <a:latin typeface="Roboto"/>
              <a:ea typeface="Roboto"/>
              <a:cs typeface="Roboto"/>
              <a:sym typeface="Roboto"/>
            </a:endParaRPr>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2f1834e442a_2_148"/>
          <p:cNvSpPr txBox="1"/>
          <p:nvPr/>
        </p:nvSpPr>
        <p:spPr>
          <a:xfrm>
            <a:off x="7070025" y="4018075"/>
            <a:ext cx="1456500" cy="35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Arial"/>
                <a:ea typeface="Arial"/>
                <a:cs typeface="Arial"/>
                <a:sym typeface="Arial"/>
              </a:rPr>
              <a:t>Answer : </a:t>
            </a:r>
            <a:r>
              <a:rPr b="1" i="0" lang="en-IN" sz="1600" u="none" cap="none" strike="noStrike">
                <a:solidFill>
                  <a:schemeClr val="dk1"/>
                </a:solidFill>
                <a:latin typeface="Arial"/>
                <a:ea typeface="Arial"/>
                <a:cs typeface="Arial"/>
                <a:sym typeface="Arial"/>
              </a:rPr>
              <a:t>C</a:t>
            </a:r>
            <a:endParaRPr b="0" i="0" sz="1600" u="none" cap="none" strike="noStrike">
              <a:solidFill>
                <a:schemeClr val="dk1"/>
              </a:solidFill>
              <a:latin typeface="Arial"/>
              <a:ea typeface="Arial"/>
              <a:cs typeface="Arial"/>
              <a:sym typeface="Arial"/>
            </a:endParaRPr>
          </a:p>
        </p:txBody>
      </p:sp>
      <p:sp>
        <p:nvSpPr>
          <p:cNvPr id="301" name="Google Shape;301;g2f1834e442a_2_148"/>
          <p:cNvSpPr txBox="1"/>
          <p:nvPr/>
        </p:nvSpPr>
        <p:spPr>
          <a:xfrm>
            <a:off x="2414325" y="2831709"/>
            <a:ext cx="8472300" cy="338700"/>
          </a:xfrm>
          <a:prstGeom prst="rect">
            <a:avLst/>
          </a:prstGeom>
          <a:noFill/>
          <a:ln>
            <a:noFill/>
          </a:ln>
        </p:spPr>
        <p:txBody>
          <a:bodyPr anchorCtr="0" anchor="t" bIns="45700" lIns="91425" spcFirstLastPara="1" rIns="91425" wrap="square" tIns="45700">
            <a:spAutoFit/>
          </a:bodyPr>
          <a:lstStyle/>
          <a:p>
            <a:pPr indent="0" lvl="0" marL="457200" marR="0" rtl="0" algn="l">
              <a:lnSpc>
                <a:spcPct val="150000"/>
              </a:lnSpc>
              <a:spcBef>
                <a:spcPts val="0"/>
              </a:spcBef>
              <a:spcAft>
                <a:spcPts val="0"/>
              </a:spcAft>
              <a:buNone/>
            </a:pPr>
            <a:r>
              <a:t/>
            </a:r>
            <a:endParaRPr sz="1600">
              <a:latin typeface="Roboto"/>
              <a:ea typeface="Roboto"/>
              <a:cs typeface="Roboto"/>
              <a:sym typeface="Roboto"/>
            </a:endParaRPr>
          </a:p>
        </p:txBody>
      </p:sp>
      <p:sp>
        <p:nvSpPr>
          <p:cNvPr id="302" name="Google Shape;302;g2f1834e442a_2_148"/>
          <p:cNvSpPr txBox="1"/>
          <p:nvPr/>
        </p:nvSpPr>
        <p:spPr>
          <a:xfrm>
            <a:off x="342900" y="630250"/>
            <a:ext cx="522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500"/>
              <a:buFont typeface="Arial"/>
              <a:buNone/>
            </a:pPr>
            <a:r>
              <a:rPr lang="en-IN" sz="2000">
                <a:solidFill>
                  <a:srgbClr val="8182EF"/>
                </a:solidFill>
                <a:latin typeface="Roboto Black"/>
                <a:ea typeface="Roboto Black"/>
                <a:cs typeface="Roboto Black"/>
                <a:sym typeface="Roboto Black"/>
              </a:rPr>
              <a:t>Question: 11</a:t>
            </a:r>
            <a:endParaRPr sz="2000">
              <a:solidFill>
                <a:srgbClr val="8182EF"/>
              </a:solidFill>
              <a:latin typeface="Roboto Black"/>
              <a:ea typeface="Roboto Black"/>
              <a:cs typeface="Roboto Black"/>
              <a:sym typeface="Roboto Black"/>
            </a:endParaRPr>
          </a:p>
        </p:txBody>
      </p:sp>
      <p:sp>
        <p:nvSpPr>
          <p:cNvPr id="303" name="Google Shape;303;g2f1834e442a_2_148"/>
          <p:cNvSpPr txBox="1"/>
          <p:nvPr/>
        </p:nvSpPr>
        <p:spPr>
          <a:xfrm>
            <a:off x="335850" y="1220137"/>
            <a:ext cx="8472300" cy="21858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lang="en-IN" sz="1600">
                <a:solidFill>
                  <a:schemeClr val="dk1"/>
                </a:solidFill>
                <a:latin typeface="Roboto"/>
                <a:ea typeface="Roboto"/>
                <a:cs typeface="Roboto"/>
                <a:sym typeface="Roboto"/>
              </a:rPr>
              <a:t>√484 + √529 =?</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43</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47</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45</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24</a:t>
            </a:r>
            <a:endParaRPr sz="1600">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2000"/>
              <a:buFont typeface="Arial"/>
              <a:buNone/>
            </a:pPr>
            <a:r>
              <a:t/>
            </a:r>
            <a:endParaRPr i="0" sz="1600" u="none" cap="none" strike="noStrike">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7" name="Shape 307"/>
        <p:cNvGrpSpPr/>
        <p:nvPr/>
      </p:nvGrpSpPr>
      <p:grpSpPr>
        <a:xfrm>
          <a:off x="0" y="0"/>
          <a:ext cx="0" cy="0"/>
          <a:chOff x="0" y="0"/>
          <a:chExt cx="0" cy="0"/>
        </a:xfrm>
      </p:grpSpPr>
      <p:sp>
        <p:nvSpPr>
          <p:cNvPr id="308" name="Google Shape;308;g2f1834e442a_2_153"/>
          <p:cNvSpPr txBox="1"/>
          <p:nvPr/>
        </p:nvSpPr>
        <p:spPr>
          <a:xfrm>
            <a:off x="327600" y="930575"/>
            <a:ext cx="7384200" cy="3144600"/>
          </a:xfrm>
          <a:prstGeom prst="rect">
            <a:avLst/>
          </a:pr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IN">
                <a:solidFill>
                  <a:schemeClr val="dk1"/>
                </a:solidFill>
                <a:latin typeface="Calibri"/>
                <a:ea typeface="Calibri"/>
                <a:cs typeface="Calibri"/>
                <a:sym typeface="Calibri"/>
              </a:rPr>
              <a:t>   </a:t>
            </a:r>
            <a:r>
              <a:rPr b="0" i="0" lang="en-IN" sz="1400" u="none" cap="none" strike="noStrike">
                <a:solidFill>
                  <a:schemeClr val="dk1"/>
                </a:solidFill>
                <a:latin typeface="Calibri"/>
                <a:ea typeface="Calibri"/>
                <a:cs typeface="Calibri"/>
                <a:sym typeface="Calibri"/>
              </a:rPr>
              <a:t>Given exp. = √176 + 49 = √225 = 15</a:t>
            </a:r>
            <a:endParaRPr b="0" i="0" sz="1400" u="none" cap="none" strike="noStrike">
              <a:solidFill>
                <a:schemeClr val="dk1"/>
              </a:solidFill>
              <a:latin typeface="Calibri"/>
              <a:ea typeface="Calibri"/>
              <a:cs typeface="Calibri"/>
              <a:sym typeface="Calibri"/>
            </a:endParaRPr>
          </a:p>
        </p:txBody>
      </p:sp>
      <p:sp>
        <p:nvSpPr>
          <p:cNvPr id="309" name="Google Shape;309;g2f1834e442a_2_153"/>
          <p:cNvSpPr txBox="1"/>
          <p:nvPr/>
        </p:nvSpPr>
        <p:spPr>
          <a:xfrm>
            <a:off x="342900" y="630250"/>
            <a:ext cx="522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500"/>
              <a:buFont typeface="Arial"/>
              <a:buNone/>
            </a:pPr>
            <a:r>
              <a:rPr lang="en-IN" sz="2000">
                <a:solidFill>
                  <a:srgbClr val="8182EF"/>
                </a:solidFill>
                <a:latin typeface="Roboto Black"/>
                <a:ea typeface="Roboto Black"/>
                <a:cs typeface="Roboto Black"/>
                <a:sym typeface="Roboto Black"/>
              </a:rPr>
              <a:t>Explanation: 11</a:t>
            </a:r>
            <a:endParaRPr sz="2000">
              <a:solidFill>
                <a:srgbClr val="8182EF"/>
              </a:solidFill>
              <a:latin typeface="Roboto Black"/>
              <a:ea typeface="Roboto Black"/>
              <a:cs typeface="Roboto Black"/>
              <a:sym typeface="Roboto Black"/>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6"/>
          <p:cNvSpPr txBox="1"/>
          <p:nvPr/>
        </p:nvSpPr>
        <p:spPr>
          <a:xfrm>
            <a:off x="7255800" y="4430975"/>
            <a:ext cx="1456500" cy="35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Arial"/>
                <a:ea typeface="Arial"/>
                <a:cs typeface="Arial"/>
                <a:sym typeface="Arial"/>
              </a:rPr>
              <a:t>Answer : </a:t>
            </a:r>
            <a:r>
              <a:rPr b="1" i="0" lang="en-IN" sz="1600" u="none" cap="none" strike="noStrike">
                <a:solidFill>
                  <a:schemeClr val="dk1"/>
                </a:solidFill>
                <a:latin typeface="Arial"/>
                <a:ea typeface="Arial"/>
                <a:cs typeface="Arial"/>
                <a:sym typeface="Arial"/>
              </a:rPr>
              <a:t>D</a:t>
            </a:r>
            <a:endParaRPr b="0" i="0" sz="1600" u="none" cap="none" strike="noStrike">
              <a:solidFill>
                <a:schemeClr val="dk1"/>
              </a:solidFill>
              <a:latin typeface="Arial"/>
              <a:ea typeface="Arial"/>
              <a:cs typeface="Arial"/>
              <a:sym typeface="Arial"/>
            </a:endParaRPr>
          </a:p>
        </p:txBody>
      </p:sp>
      <p:sp>
        <p:nvSpPr>
          <p:cNvPr id="315" name="Google Shape;315;p6"/>
          <p:cNvSpPr txBox="1"/>
          <p:nvPr/>
        </p:nvSpPr>
        <p:spPr>
          <a:xfrm>
            <a:off x="1530600" y="2841284"/>
            <a:ext cx="8472300" cy="338700"/>
          </a:xfrm>
          <a:prstGeom prst="rect">
            <a:avLst/>
          </a:prstGeom>
          <a:noFill/>
          <a:ln>
            <a:noFill/>
          </a:ln>
        </p:spPr>
        <p:txBody>
          <a:bodyPr anchorCtr="0" anchor="t" bIns="45700" lIns="91425" spcFirstLastPara="1" rIns="91425" wrap="square" tIns="45700">
            <a:spAutoFit/>
          </a:bodyPr>
          <a:lstStyle/>
          <a:p>
            <a:pPr indent="0" lvl="0" marL="457200" marR="0" rtl="0" algn="l">
              <a:lnSpc>
                <a:spcPct val="150000"/>
              </a:lnSpc>
              <a:spcBef>
                <a:spcPts val="0"/>
              </a:spcBef>
              <a:spcAft>
                <a:spcPts val="0"/>
              </a:spcAft>
              <a:buNone/>
            </a:pPr>
            <a:r>
              <a:t/>
            </a:r>
            <a:endParaRPr sz="1600">
              <a:latin typeface="Roboto"/>
              <a:ea typeface="Roboto"/>
              <a:cs typeface="Roboto"/>
              <a:sym typeface="Roboto"/>
            </a:endParaRPr>
          </a:p>
        </p:txBody>
      </p:sp>
      <p:sp>
        <p:nvSpPr>
          <p:cNvPr id="316" name="Google Shape;316;p6"/>
          <p:cNvSpPr txBox="1"/>
          <p:nvPr/>
        </p:nvSpPr>
        <p:spPr>
          <a:xfrm>
            <a:off x="342900" y="630250"/>
            <a:ext cx="522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500"/>
              <a:buFont typeface="Arial"/>
              <a:buNone/>
            </a:pPr>
            <a:r>
              <a:rPr lang="en-IN" sz="2000">
                <a:solidFill>
                  <a:srgbClr val="8182EF"/>
                </a:solidFill>
                <a:latin typeface="Roboto Black"/>
                <a:ea typeface="Roboto Black"/>
                <a:cs typeface="Roboto Black"/>
                <a:sym typeface="Roboto Black"/>
              </a:rPr>
              <a:t>Question: 12</a:t>
            </a:r>
            <a:endParaRPr sz="2000">
              <a:solidFill>
                <a:srgbClr val="8182EF"/>
              </a:solidFill>
              <a:latin typeface="Roboto Black"/>
              <a:ea typeface="Roboto Black"/>
              <a:cs typeface="Roboto Black"/>
              <a:sym typeface="Roboto Black"/>
            </a:endParaRPr>
          </a:p>
        </p:txBody>
      </p:sp>
      <p:sp>
        <p:nvSpPr>
          <p:cNvPr id="317" name="Google Shape;317;p6"/>
          <p:cNvSpPr txBox="1"/>
          <p:nvPr/>
        </p:nvSpPr>
        <p:spPr>
          <a:xfrm>
            <a:off x="335850" y="1220137"/>
            <a:ext cx="8472300" cy="25551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lang="en-IN" sz="1600">
                <a:solidFill>
                  <a:schemeClr val="dk1"/>
                </a:solidFill>
                <a:latin typeface="Roboto"/>
                <a:ea typeface="Roboto"/>
                <a:cs typeface="Roboto"/>
                <a:sym typeface="Roboto"/>
              </a:rPr>
              <a:t>What approximate value will come (?) in the following equation?</a:t>
            </a:r>
            <a:endParaRPr sz="1600">
              <a:solidFill>
                <a:schemeClr val="dk1"/>
              </a:solidFill>
              <a:latin typeface="Roboto"/>
              <a:ea typeface="Roboto"/>
              <a:cs typeface="Roboto"/>
              <a:sym typeface="Roboto"/>
            </a:endParaRPr>
          </a:p>
          <a:p>
            <a:pPr indent="0" lvl="0" marL="0" rtl="0" algn="l">
              <a:lnSpc>
                <a:spcPct val="150000"/>
              </a:lnSpc>
              <a:spcBef>
                <a:spcPts val="0"/>
              </a:spcBef>
              <a:spcAft>
                <a:spcPts val="0"/>
              </a:spcAft>
              <a:buNone/>
            </a:pPr>
            <a:r>
              <a:rPr lang="en-IN" sz="1600">
                <a:solidFill>
                  <a:schemeClr val="dk1"/>
                </a:solidFill>
                <a:latin typeface="Roboto"/>
                <a:ea typeface="Roboto"/>
                <a:cs typeface="Roboto"/>
                <a:sym typeface="Roboto"/>
              </a:rPr>
              <a:t>84.95% of 280 + √? = 253.001</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256</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324</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18</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225</a:t>
            </a:r>
            <a:endParaRPr sz="1600">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2000"/>
              <a:buFont typeface="Arial"/>
              <a:buNone/>
            </a:pPr>
            <a:r>
              <a:t/>
            </a:r>
            <a:endParaRPr i="0" sz="1600" u="none" cap="none" strike="noStrike">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1" name="Shape 321"/>
        <p:cNvGrpSpPr/>
        <p:nvPr/>
      </p:nvGrpSpPr>
      <p:grpSpPr>
        <a:xfrm>
          <a:off x="0" y="0"/>
          <a:ext cx="0" cy="0"/>
          <a:chOff x="0" y="0"/>
          <a:chExt cx="0" cy="0"/>
        </a:xfrm>
      </p:grpSpPr>
      <p:sp>
        <p:nvSpPr>
          <p:cNvPr id="322" name="Google Shape;322;p7"/>
          <p:cNvSpPr txBox="1"/>
          <p:nvPr>
            <p:ph idx="1" type="body"/>
          </p:nvPr>
        </p:nvSpPr>
        <p:spPr>
          <a:xfrm>
            <a:off x="311785" y="1167765"/>
            <a:ext cx="8520430" cy="209994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IN" sz="2000">
                <a:solidFill>
                  <a:schemeClr val="dk1"/>
                </a:solidFill>
                <a:latin typeface="Calibri"/>
                <a:ea typeface="Calibri"/>
                <a:cs typeface="Calibri"/>
                <a:sym typeface="Calibri"/>
              </a:rPr>
              <a:t>253.001=253, 84.95% of 280 + √? =253. Hence, answer is 225.</a:t>
            </a:r>
            <a:endParaRPr/>
          </a:p>
        </p:txBody>
      </p:sp>
      <p:sp>
        <p:nvSpPr>
          <p:cNvPr id="323" name="Google Shape;323;p7"/>
          <p:cNvSpPr txBox="1"/>
          <p:nvPr/>
        </p:nvSpPr>
        <p:spPr>
          <a:xfrm>
            <a:off x="342900" y="630250"/>
            <a:ext cx="522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500"/>
              <a:buFont typeface="Arial"/>
              <a:buNone/>
            </a:pPr>
            <a:r>
              <a:rPr lang="en-IN" sz="2000">
                <a:solidFill>
                  <a:srgbClr val="8182EF"/>
                </a:solidFill>
                <a:latin typeface="Roboto Black"/>
                <a:ea typeface="Roboto Black"/>
                <a:cs typeface="Roboto Black"/>
                <a:sym typeface="Roboto Black"/>
              </a:rPr>
              <a:t>Explanation: 12</a:t>
            </a:r>
            <a:endParaRPr sz="2000">
              <a:solidFill>
                <a:srgbClr val="8182EF"/>
              </a:solidFill>
              <a:latin typeface="Roboto Black"/>
              <a:ea typeface="Roboto Black"/>
              <a:cs typeface="Roboto Black"/>
              <a:sym typeface="Roboto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0" st="0"/>
                                            </p:txEl>
                                          </p:spTgt>
                                        </p:tgtEl>
                                        <p:attrNameLst>
                                          <p:attrName>style.visibility</p:attrName>
                                        </p:attrNameLst>
                                      </p:cBhvr>
                                      <p:to>
                                        <p:strVal val="visible"/>
                                      </p:to>
                                    </p:set>
                                    <p:animEffect filter="fade" transition="in">
                                      <p:cBhvr>
                                        <p:cTn dur="1000"/>
                                        <p:tgtEl>
                                          <p:spTgt spid="3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0" st="0"/>
                                            </p:txEl>
                                          </p:spTgt>
                                        </p:tgtEl>
                                        <p:attrNameLst>
                                          <p:attrName>style.visibility</p:attrName>
                                        </p:attrNameLst>
                                      </p:cBhvr>
                                      <p:to>
                                        <p:strVal val="visible"/>
                                      </p:to>
                                    </p:set>
                                    <p:animEffect filter="fade" transition="in">
                                      <p:cBhvr>
                                        <p:cTn dur="1000"/>
                                        <p:tgtEl>
                                          <p:spTgt spid="32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9"/>
          <p:cNvSpPr txBox="1"/>
          <p:nvPr/>
        </p:nvSpPr>
        <p:spPr>
          <a:xfrm>
            <a:off x="7189450" y="4019550"/>
            <a:ext cx="1456500" cy="35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Arial"/>
                <a:ea typeface="Arial"/>
                <a:cs typeface="Arial"/>
                <a:sym typeface="Arial"/>
              </a:rPr>
              <a:t>Answer : </a:t>
            </a:r>
            <a:r>
              <a:rPr b="1" i="0" lang="en-IN" sz="1600" u="none" cap="none" strike="noStrike">
                <a:solidFill>
                  <a:schemeClr val="dk1"/>
                </a:solidFill>
                <a:latin typeface="Arial"/>
                <a:ea typeface="Arial"/>
                <a:cs typeface="Arial"/>
                <a:sym typeface="Arial"/>
              </a:rPr>
              <a:t>A</a:t>
            </a:r>
            <a:endParaRPr b="1" i="0" sz="1600" u="none" cap="none" strike="noStrike">
              <a:solidFill>
                <a:schemeClr val="dk1"/>
              </a:solidFill>
              <a:latin typeface="Arial"/>
              <a:ea typeface="Arial"/>
              <a:cs typeface="Arial"/>
              <a:sym typeface="Arial"/>
            </a:endParaRPr>
          </a:p>
        </p:txBody>
      </p:sp>
      <p:sp>
        <p:nvSpPr>
          <p:cNvPr id="329" name="Google Shape;329;p9"/>
          <p:cNvSpPr txBox="1"/>
          <p:nvPr/>
        </p:nvSpPr>
        <p:spPr>
          <a:xfrm>
            <a:off x="869983" y="2828733"/>
            <a:ext cx="8472300" cy="338700"/>
          </a:xfrm>
          <a:prstGeom prst="rect">
            <a:avLst/>
          </a:prstGeom>
          <a:noFill/>
          <a:ln>
            <a:noFill/>
          </a:ln>
        </p:spPr>
        <p:txBody>
          <a:bodyPr anchorCtr="0" anchor="t" bIns="45700" lIns="91425" spcFirstLastPara="1" rIns="91425" wrap="square" tIns="45700">
            <a:spAutoFit/>
          </a:bodyPr>
          <a:lstStyle/>
          <a:p>
            <a:pPr indent="0" lvl="0" marL="457200" marR="0" rtl="0" algn="l">
              <a:lnSpc>
                <a:spcPct val="150000"/>
              </a:lnSpc>
              <a:spcBef>
                <a:spcPts val="0"/>
              </a:spcBef>
              <a:spcAft>
                <a:spcPts val="0"/>
              </a:spcAft>
              <a:buNone/>
            </a:pPr>
            <a:r>
              <a:t/>
            </a:r>
            <a:endParaRPr i="0" sz="1600" u="none" cap="none" strike="noStrike">
              <a:solidFill>
                <a:schemeClr val="dk1"/>
              </a:solidFill>
              <a:latin typeface="Roboto"/>
              <a:ea typeface="Roboto"/>
              <a:cs typeface="Roboto"/>
              <a:sym typeface="Roboto"/>
            </a:endParaRPr>
          </a:p>
        </p:txBody>
      </p:sp>
      <p:sp>
        <p:nvSpPr>
          <p:cNvPr id="330" name="Google Shape;330;p9"/>
          <p:cNvSpPr txBox="1"/>
          <p:nvPr/>
        </p:nvSpPr>
        <p:spPr>
          <a:xfrm>
            <a:off x="342900" y="630250"/>
            <a:ext cx="522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500"/>
              <a:buFont typeface="Arial"/>
              <a:buNone/>
            </a:pPr>
            <a:r>
              <a:rPr lang="en-IN" sz="2000">
                <a:solidFill>
                  <a:srgbClr val="8182EF"/>
                </a:solidFill>
                <a:latin typeface="Roboto Black"/>
                <a:ea typeface="Roboto Black"/>
                <a:cs typeface="Roboto Black"/>
                <a:sym typeface="Roboto Black"/>
              </a:rPr>
              <a:t>Question: 13</a:t>
            </a:r>
            <a:endParaRPr sz="2000">
              <a:solidFill>
                <a:srgbClr val="8182EF"/>
              </a:solidFill>
              <a:latin typeface="Roboto Black"/>
              <a:ea typeface="Roboto Black"/>
              <a:cs typeface="Roboto Black"/>
              <a:sym typeface="Roboto Black"/>
            </a:endParaRPr>
          </a:p>
        </p:txBody>
      </p:sp>
      <p:sp>
        <p:nvSpPr>
          <p:cNvPr id="331" name="Google Shape;331;p9"/>
          <p:cNvSpPr txBox="1"/>
          <p:nvPr/>
        </p:nvSpPr>
        <p:spPr>
          <a:xfrm>
            <a:off x="335850" y="1220137"/>
            <a:ext cx="8472300" cy="22884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Clr>
                <a:schemeClr val="dk1"/>
              </a:buClr>
              <a:buSzPts val="2000"/>
              <a:buFont typeface="Arial"/>
              <a:buNone/>
            </a:pPr>
            <a:r>
              <a:rPr lang="en-IN" sz="1600">
                <a:solidFill>
                  <a:schemeClr val="dk1"/>
                </a:solidFill>
                <a:latin typeface="Roboto"/>
                <a:ea typeface="Roboto"/>
                <a:cs typeface="Roboto"/>
                <a:sym typeface="Roboto"/>
              </a:rPr>
              <a:t>How many natural number lie between the square of the following numbers 12 and 13.</a:t>
            </a:r>
            <a:endParaRPr sz="1600">
              <a:solidFill>
                <a:schemeClr val="dk1"/>
              </a:solidFill>
              <a:latin typeface="Roboto"/>
              <a:ea typeface="Roboto"/>
              <a:cs typeface="Roboto"/>
              <a:sym typeface="Roboto"/>
            </a:endParaRPr>
          </a:p>
          <a:p>
            <a:pPr indent="-330200" lvl="0" marL="457200" rtl="0" algn="l">
              <a:lnSpc>
                <a:spcPct val="150000"/>
              </a:lnSpc>
              <a:spcBef>
                <a:spcPts val="80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24</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23</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25</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26</a:t>
            </a:r>
            <a:endParaRPr sz="1600">
              <a:solidFill>
                <a:schemeClr val="dk1"/>
              </a:solidFill>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2000"/>
              <a:buFont typeface="Arial"/>
              <a:buNone/>
            </a:pPr>
            <a:r>
              <a:t/>
            </a:r>
            <a:endParaRPr i="0" sz="1600" u="none" cap="none" strike="noStrike">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5" name="Shape 335"/>
        <p:cNvGrpSpPr/>
        <p:nvPr/>
      </p:nvGrpSpPr>
      <p:grpSpPr>
        <a:xfrm>
          <a:off x="0" y="0"/>
          <a:ext cx="0" cy="0"/>
          <a:chOff x="0" y="0"/>
          <a:chExt cx="0" cy="0"/>
        </a:xfrm>
      </p:grpSpPr>
      <p:sp>
        <p:nvSpPr>
          <p:cNvPr id="336" name="Google Shape;336;p10"/>
          <p:cNvSpPr txBox="1"/>
          <p:nvPr>
            <p:ph idx="1" type="body"/>
          </p:nvPr>
        </p:nvSpPr>
        <p:spPr>
          <a:xfrm>
            <a:off x="311700" y="1152475"/>
            <a:ext cx="8520600" cy="3799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IN" sz="2000">
                <a:solidFill>
                  <a:schemeClr val="dk1"/>
                </a:solidFill>
                <a:latin typeface="Calibri"/>
                <a:ea typeface="Calibri"/>
                <a:cs typeface="Calibri"/>
                <a:sym typeface="Calibri"/>
              </a:rPr>
              <a:t>We know that between n^2 and (n+1)^2 there are 2n non-perfect square numbers. So, between 12^2 and 13^2, there are 2(12) , that is 24 natural numbers.</a:t>
            </a:r>
            <a:endParaRPr sz="2000">
              <a:solidFill>
                <a:schemeClr val="dk1"/>
              </a:solidFill>
              <a:latin typeface="Calibri"/>
              <a:ea typeface="Calibri"/>
              <a:cs typeface="Calibri"/>
              <a:sym typeface="Calibri"/>
            </a:endParaRPr>
          </a:p>
          <a:p>
            <a:pPr indent="0" lvl="0" marL="457200" rtl="0" algn="l">
              <a:lnSpc>
                <a:spcPct val="100000"/>
              </a:lnSpc>
              <a:spcBef>
                <a:spcPts val="800"/>
              </a:spcBef>
              <a:spcAft>
                <a:spcPts val="0"/>
              </a:spcAft>
              <a:buClr>
                <a:schemeClr val="dk1"/>
              </a:buClr>
              <a:buSzPts val="1100"/>
              <a:buFont typeface="Arial"/>
              <a:buNone/>
            </a:pPr>
            <a:r>
              <a:t/>
            </a:r>
            <a:endParaRPr b="1">
              <a:solidFill>
                <a:schemeClr val="dk1"/>
              </a:solidFill>
              <a:highlight>
                <a:schemeClr val="lt1"/>
              </a:highlight>
              <a:latin typeface="Calibri"/>
              <a:ea typeface="Calibri"/>
              <a:cs typeface="Calibri"/>
              <a:sym typeface="Calibri"/>
            </a:endParaRPr>
          </a:p>
          <a:p>
            <a:pPr indent="0" lvl="0" marL="0" rtl="0" algn="l">
              <a:lnSpc>
                <a:spcPct val="100000"/>
              </a:lnSpc>
              <a:spcBef>
                <a:spcPts val="800"/>
              </a:spcBef>
              <a:spcAft>
                <a:spcPts val="0"/>
              </a:spcAft>
              <a:buSzPts val="1100"/>
              <a:buNone/>
            </a:pPr>
            <a:r>
              <a:t/>
            </a:r>
            <a:endParaRPr b="1">
              <a:solidFill>
                <a:schemeClr val="dk1"/>
              </a:solidFill>
              <a:highlight>
                <a:schemeClr val="lt1"/>
              </a:highlight>
              <a:latin typeface="Calibri"/>
              <a:ea typeface="Calibri"/>
              <a:cs typeface="Calibri"/>
              <a:sym typeface="Calibri"/>
            </a:endParaRPr>
          </a:p>
        </p:txBody>
      </p:sp>
      <p:sp>
        <p:nvSpPr>
          <p:cNvPr id="337" name="Google Shape;337;p10"/>
          <p:cNvSpPr txBox="1"/>
          <p:nvPr/>
        </p:nvSpPr>
        <p:spPr>
          <a:xfrm>
            <a:off x="342900" y="630250"/>
            <a:ext cx="522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500"/>
              <a:buFont typeface="Arial"/>
              <a:buNone/>
            </a:pPr>
            <a:r>
              <a:rPr lang="en-IN" sz="2000">
                <a:solidFill>
                  <a:srgbClr val="8182EF"/>
                </a:solidFill>
                <a:latin typeface="Roboto Black"/>
                <a:ea typeface="Roboto Black"/>
                <a:cs typeface="Roboto Black"/>
                <a:sym typeface="Roboto Black"/>
              </a:rPr>
              <a:t>Explanation: 13</a:t>
            </a:r>
            <a:endParaRPr sz="2000">
              <a:solidFill>
                <a:srgbClr val="8182EF"/>
              </a:solidFill>
              <a:latin typeface="Roboto Black"/>
              <a:ea typeface="Roboto Black"/>
              <a:cs typeface="Roboto Black"/>
              <a:sym typeface="Roboto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0" st="0"/>
                                            </p:txEl>
                                          </p:spTgt>
                                        </p:tgtEl>
                                        <p:attrNameLst>
                                          <p:attrName>style.visibility</p:attrName>
                                        </p:attrNameLst>
                                      </p:cBhvr>
                                      <p:to>
                                        <p:strVal val="visible"/>
                                      </p:to>
                                    </p:set>
                                    <p:animEffect filter="fade" transition="in">
                                      <p:cBhvr>
                                        <p:cTn dur="1000"/>
                                        <p:tgtEl>
                                          <p:spTgt spid="3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1" st="1"/>
                                            </p:txEl>
                                          </p:spTgt>
                                        </p:tgtEl>
                                        <p:attrNameLst>
                                          <p:attrName>style.visibility</p:attrName>
                                        </p:attrNameLst>
                                      </p:cBhvr>
                                      <p:to>
                                        <p:strVal val="visible"/>
                                      </p:to>
                                    </p:set>
                                    <p:animEffect filter="fade" transition="in">
                                      <p:cBhvr>
                                        <p:cTn dur="1000"/>
                                        <p:tgtEl>
                                          <p:spTgt spid="3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2" st="2"/>
                                            </p:txEl>
                                          </p:spTgt>
                                        </p:tgtEl>
                                        <p:attrNameLst>
                                          <p:attrName>style.visibility</p:attrName>
                                        </p:attrNameLst>
                                      </p:cBhvr>
                                      <p:to>
                                        <p:strVal val="visible"/>
                                      </p:to>
                                    </p:set>
                                    <p:animEffect filter="fade" transition="in">
                                      <p:cBhvr>
                                        <p:cTn dur="1000"/>
                                        <p:tgtEl>
                                          <p:spTgt spid="33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11"/>
          <p:cNvSpPr txBox="1"/>
          <p:nvPr/>
        </p:nvSpPr>
        <p:spPr>
          <a:xfrm>
            <a:off x="7189450" y="4019550"/>
            <a:ext cx="1456500" cy="35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Arial"/>
                <a:ea typeface="Arial"/>
                <a:cs typeface="Arial"/>
                <a:sym typeface="Arial"/>
              </a:rPr>
              <a:t>Answer : </a:t>
            </a:r>
            <a:r>
              <a:rPr b="1" i="0" lang="en-IN" sz="1600" u="none" cap="none" strike="noStrike">
                <a:solidFill>
                  <a:schemeClr val="dk1"/>
                </a:solidFill>
                <a:latin typeface="Arial"/>
                <a:ea typeface="Arial"/>
                <a:cs typeface="Arial"/>
                <a:sym typeface="Arial"/>
              </a:rPr>
              <a:t>B</a:t>
            </a:r>
            <a:endParaRPr b="0" i="0" sz="1600" u="none" cap="none" strike="noStrike">
              <a:solidFill>
                <a:schemeClr val="dk1"/>
              </a:solidFill>
              <a:latin typeface="Arial"/>
              <a:ea typeface="Arial"/>
              <a:cs typeface="Arial"/>
              <a:sym typeface="Arial"/>
            </a:endParaRPr>
          </a:p>
        </p:txBody>
      </p:sp>
      <p:sp>
        <p:nvSpPr>
          <p:cNvPr id="343" name="Google Shape;343;p11"/>
          <p:cNvSpPr txBox="1"/>
          <p:nvPr/>
        </p:nvSpPr>
        <p:spPr>
          <a:xfrm>
            <a:off x="1466075" y="2023224"/>
            <a:ext cx="8472300" cy="338700"/>
          </a:xfrm>
          <a:prstGeom prst="rect">
            <a:avLst/>
          </a:prstGeom>
          <a:noFill/>
          <a:ln>
            <a:noFill/>
          </a:ln>
        </p:spPr>
        <p:txBody>
          <a:bodyPr anchorCtr="0" anchor="t" bIns="45700" lIns="91425" spcFirstLastPara="1" rIns="91425" wrap="square" tIns="45700">
            <a:spAutoFit/>
          </a:bodyPr>
          <a:lstStyle/>
          <a:p>
            <a:pPr indent="0" lvl="0" marL="457200" marR="0" rtl="0" algn="l">
              <a:lnSpc>
                <a:spcPct val="150000"/>
              </a:lnSpc>
              <a:spcBef>
                <a:spcPts val="0"/>
              </a:spcBef>
              <a:spcAft>
                <a:spcPts val="0"/>
              </a:spcAft>
              <a:buNone/>
            </a:pPr>
            <a:r>
              <a:t/>
            </a:r>
            <a:endParaRPr i="0" sz="1600" u="none" cap="none" strike="noStrike">
              <a:solidFill>
                <a:schemeClr val="dk1"/>
              </a:solidFill>
              <a:latin typeface="Roboto"/>
              <a:ea typeface="Roboto"/>
              <a:cs typeface="Roboto"/>
              <a:sym typeface="Roboto"/>
            </a:endParaRPr>
          </a:p>
        </p:txBody>
      </p:sp>
      <p:sp>
        <p:nvSpPr>
          <p:cNvPr id="344" name="Google Shape;344;p11"/>
          <p:cNvSpPr txBox="1"/>
          <p:nvPr/>
        </p:nvSpPr>
        <p:spPr>
          <a:xfrm>
            <a:off x="342900" y="630250"/>
            <a:ext cx="522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500"/>
              <a:buFont typeface="Arial"/>
              <a:buNone/>
            </a:pPr>
            <a:r>
              <a:rPr lang="en-IN" sz="2000">
                <a:solidFill>
                  <a:srgbClr val="8182EF"/>
                </a:solidFill>
                <a:latin typeface="Roboto Black"/>
                <a:ea typeface="Roboto Black"/>
                <a:cs typeface="Roboto Black"/>
                <a:sym typeface="Roboto Black"/>
              </a:rPr>
              <a:t>Question: 14</a:t>
            </a:r>
            <a:endParaRPr sz="2000">
              <a:solidFill>
                <a:srgbClr val="8182EF"/>
              </a:solidFill>
              <a:latin typeface="Roboto Black"/>
              <a:ea typeface="Roboto Black"/>
              <a:cs typeface="Roboto Black"/>
              <a:sym typeface="Roboto Black"/>
            </a:endParaRPr>
          </a:p>
        </p:txBody>
      </p:sp>
      <p:sp>
        <p:nvSpPr>
          <p:cNvPr id="345" name="Google Shape;345;p11"/>
          <p:cNvSpPr txBox="1"/>
          <p:nvPr/>
        </p:nvSpPr>
        <p:spPr>
          <a:xfrm>
            <a:off x="335850" y="1220137"/>
            <a:ext cx="8472300" cy="22884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lang="en-IN" sz="1600">
                <a:solidFill>
                  <a:schemeClr val="dk1"/>
                </a:solidFill>
                <a:latin typeface="Roboto"/>
                <a:ea typeface="Roboto"/>
                <a:cs typeface="Roboto"/>
                <a:sym typeface="Roboto"/>
              </a:rPr>
              <a:t>Evaluate </a:t>
            </a:r>
            <a:r>
              <a:rPr lang="en-IN" sz="1600">
                <a:solidFill>
                  <a:schemeClr val="dk1"/>
                </a:solidFill>
                <a:highlight>
                  <a:schemeClr val="lt1"/>
                </a:highlight>
                <a:latin typeface="Roboto"/>
                <a:ea typeface="Roboto"/>
                <a:cs typeface="Roboto"/>
                <a:sym typeface="Roboto"/>
              </a:rPr>
              <a:t>√</a:t>
            </a:r>
            <a:r>
              <a:rPr lang="en-IN" sz="1600">
                <a:solidFill>
                  <a:schemeClr val="dk1"/>
                </a:solidFill>
                <a:latin typeface="Roboto"/>
                <a:ea typeface="Roboto"/>
                <a:cs typeface="Roboto"/>
                <a:sym typeface="Roboto"/>
              </a:rPr>
              <a:t>(0.0169* ?) = 1.3</a:t>
            </a:r>
            <a:endParaRPr sz="1600">
              <a:solidFill>
                <a:schemeClr val="dk1"/>
              </a:solidFill>
              <a:latin typeface="Roboto"/>
              <a:ea typeface="Roboto"/>
              <a:cs typeface="Roboto"/>
              <a:sym typeface="Roboto"/>
            </a:endParaRPr>
          </a:p>
          <a:p>
            <a:pPr indent="-330200" lvl="0" marL="457200" rtl="0" algn="l">
              <a:lnSpc>
                <a:spcPct val="150000"/>
              </a:lnSpc>
              <a:spcBef>
                <a:spcPts val="80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10</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100</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1000</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AutoNum type="alphaUcPeriod"/>
            </a:pPr>
            <a:r>
              <a:rPr lang="en-IN" sz="1600">
                <a:solidFill>
                  <a:schemeClr val="dk1"/>
                </a:solidFill>
                <a:latin typeface="Roboto"/>
                <a:ea typeface="Roboto"/>
                <a:cs typeface="Roboto"/>
                <a:sym typeface="Roboto"/>
              </a:rPr>
              <a:t>None of these</a:t>
            </a:r>
            <a:endParaRPr sz="1600">
              <a:solidFill>
                <a:schemeClr val="dk1"/>
              </a:solidFill>
              <a:highlight>
                <a:schemeClr val="lt1"/>
              </a:highlight>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2000"/>
              <a:buFont typeface="Arial"/>
              <a:buNone/>
            </a:pPr>
            <a:r>
              <a:t/>
            </a:r>
            <a:endParaRPr i="0" sz="1600" u="none" cap="none" strike="noStrike">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9" name="Shape 349"/>
        <p:cNvGrpSpPr/>
        <p:nvPr/>
      </p:nvGrpSpPr>
      <p:grpSpPr>
        <a:xfrm>
          <a:off x="0" y="0"/>
          <a:ext cx="0" cy="0"/>
          <a:chOff x="0" y="0"/>
          <a:chExt cx="0" cy="0"/>
        </a:xfrm>
      </p:grpSpPr>
      <p:sp>
        <p:nvSpPr>
          <p:cNvPr id="350" name="Google Shape;350;p12"/>
          <p:cNvSpPr txBox="1"/>
          <p:nvPr>
            <p:ph idx="1" type="body"/>
          </p:nvPr>
        </p:nvSpPr>
        <p:spPr>
          <a:xfrm>
            <a:off x="623400" y="1603579"/>
            <a:ext cx="8520600" cy="379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IN" sz="2000">
                <a:solidFill>
                  <a:schemeClr val="dk1"/>
                </a:solidFill>
                <a:latin typeface="Calibri"/>
                <a:ea typeface="Calibri"/>
                <a:cs typeface="Calibri"/>
                <a:sym typeface="Calibri"/>
              </a:rPr>
              <a:t>Let </a:t>
            </a:r>
            <a:r>
              <a:rPr lang="en-IN" sz="2000">
                <a:solidFill>
                  <a:schemeClr val="dk1"/>
                </a:solidFill>
                <a:highlight>
                  <a:schemeClr val="lt1"/>
                </a:highlight>
                <a:latin typeface="Calibri"/>
                <a:ea typeface="Calibri"/>
                <a:cs typeface="Calibri"/>
                <a:sym typeface="Calibri"/>
              </a:rPr>
              <a:t>√</a:t>
            </a:r>
            <a:r>
              <a:rPr lang="en-IN" sz="2000">
                <a:solidFill>
                  <a:schemeClr val="dk1"/>
                </a:solidFill>
                <a:latin typeface="Calibri"/>
                <a:ea typeface="Calibri"/>
                <a:cs typeface="Calibri"/>
                <a:sym typeface="Calibri"/>
              </a:rPr>
              <a:t>(0.0169 * ?)= 1.3</a:t>
            </a:r>
            <a:endParaRPr sz="2000">
              <a:solidFill>
                <a:schemeClr val="dk1"/>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IN" sz="2000">
                <a:solidFill>
                  <a:schemeClr val="dk1"/>
                </a:solidFill>
                <a:latin typeface="Calibri"/>
                <a:ea typeface="Calibri"/>
                <a:cs typeface="Calibri"/>
                <a:sym typeface="Calibri"/>
              </a:rPr>
              <a:t>Then, 0.0169 * ?=(1.3)^2 = 1.69</a:t>
            </a:r>
            <a:endParaRPr sz="2000">
              <a:solidFill>
                <a:schemeClr val="dk1"/>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IN" sz="2000">
                <a:solidFill>
                  <a:schemeClr val="dk1"/>
                </a:solidFill>
                <a:latin typeface="Calibri"/>
                <a:ea typeface="Calibri"/>
                <a:cs typeface="Calibri"/>
                <a:sym typeface="Calibri"/>
              </a:rPr>
              <a:t>=&gt;?=1.69/0.0169</a:t>
            </a:r>
            <a:endParaRPr sz="2000">
              <a:solidFill>
                <a:schemeClr val="dk1"/>
              </a:solidFill>
              <a:latin typeface="Calibri"/>
              <a:ea typeface="Calibri"/>
              <a:cs typeface="Calibri"/>
              <a:sym typeface="Calibri"/>
            </a:endParaRPr>
          </a:p>
          <a:p>
            <a:pPr indent="0" lvl="0" marL="0" rtl="0" algn="l">
              <a:lnSpc>
                <a:spcPct val="100000"/>
              </a:lnSpc>
              <a:spcBef>
                <a:spcPts val="800"/>
              </a:spcBef>
              <a:spcAft>
                <a:spcPts val="0"/>
              </a:spcAft>
              <a:buClr>
                <a:schemeClr val="dk1"/>
              </a:buClr>
              <a:buSzPts val="1100"/>
              <a:buFont typeface="Arial"/>
              <a:buNone/>
            </a:pPr>
            <a:r>
              <a:rPr lang="en-IN" sz="2000">
                <a:solidFill>
                  <a:schemeClr val="dk1"/>
                </a:solidFill>
                <a:latin typeface="Calibri"/>
                <a:ea typeface="Calibri"/>
                <a:cs typeface="Calibri"/>
                <a:sym typeface="Calibri"/>
              </a:rPr>
              <a:t>?= 100</a:t>
            </a:r>
            <a:endParaRPr sz="2000">
              <a:solidFill>
                <a:schemeClr val="dk1"/>
              </a:solidFill>
              <a:latin typeface="Calibri"/>
              <a:ea typeface="Calibri"/>
              <a:cs typeface="Calibri"/>
              <a:sym typeface="Calibri"/>
            </a:endParaRPr>
          </a:p>
          <a:p>
            <a:pPr indent="0" lvl="0" marL="0" rtl="0" algn="l">
              <a:lnSpc>
                <a:spcPct val="150000"/>
              </a:lnSpc>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457200" rtl="0" algn="l">
              <a:lnSpc>
                <a:spcPct val="100000"/>
              </a:lnSpc>
              <a:spcBef>
                <a:spcPts val="800"/>
              </a:spcBef>
              <a:spcAft>
                <a:spcPts val="0"/>
              </a:spcAft>
              <a:buClr>
                <a:schemeClr val="dk1"/>
              </a:buClr>
              <a:buSzPts val="1100"/>
              <a:buFont typeface="Arial"/>
              <a:buNone/>
            </a:pPr>
            <a:r>
              <a:t/>
            </a:r>
            <a:endParaRPr b="1">
              <a:solidFill>
                <a:schemeClr val="dk1"/>
              </a:solidFill>
              <a:highlight>
                <a:schemeClr val="lt1"/>
              </a:highlight>
              <a:latin typeface="Calibri"/>
              <a:ea typeface="Calibri"/>
              <a:cs typeface="Calibri"/>
              <a:sym typeface="Calibri"/>
            </a:endParaRPr>
          </a:p>
          <a:p>
            <a:pPr indent="0" lvl="0" marL="0" rtl="0" algn="l">
              <a:lnSpc>
                <a:spcPct val="100000"/>
              </a:lnSpc>
              <a:spcBef>
                <a:spcPts val="800"/>
              </a:spcBef>
              <a:spcAft>
                <a:spcPts val="0"/>
              </a:spcAft>
              <a:buSzPts val="1100"/>
              <a:buNone/>
            </a:pPr>
            <a:r>
              <a:t/>
            </a:r>
            <a:endParaRPr sz="2000">
              <a:solidFill>
                <a:schemeClr val="dk1"/>
              </a:solidFill>
              <a:latin typeface="Calibri"/>
              <a:ea typeface="Calibri"/>
              <a:cs typeface="Calibri"/>
              <a:sym typeface="Calibri"/>
            </a:endParaRPr>
          </a:p>
        </p:txBody>
      </p:sp>
      <p:sp>
        <p:nvSpPr>
          <p:cNvPr id="351" name="Google Shape;351;p12"/>
          <p:cNvSpPr txBox="1"/>
          <p:nvPr/>
        </p:nvSpPr>
        <p:spPr>
          <a:xfrm>
            <a:off x="342900" y="630250"/>
            <a:ext cx="522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500"/>
              <a:buFont typeface="Arial"/>
              <a:buNone/>
            </a:pPr>
            <a:r>
              <a:rPr lang="en-IN" sz="2000">
                <a:solidFill>
                  <a:srgbClr val="8182EF"/>
                </a:solidFill>
                <a:latin typeface="Roboto Black"/>
                <a:ea typeface="Roboto Black"/>
                <a:cs typeface="Roboto Black"/>
                <a:sym typeface="Roboto Black"/>
              </a:rPr>
              <a:t>Explanation: 14</a:t>
            </a:r>
            <a:endParaRPr sz="2000">
              <a:solidFill>
                <a:srgbClr val="8182EF"/>
              </a:solidFill>
              <a:latin typeface="Roboto Black"/>
              <a:ea typeface="Roboto Black"/>
              <a:cs typeface="Roboto Black"/>
              <a:sym typeface="Roboto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0" st="0"/>
                                            </p:txEl>
                                          </p:spTgt>
                                        </p:tgtEl>
                                        <p:attrNameLst>
                                          <p:attrName>style.visibility</p:attrName>
                                        </p:attrNameLst>
                                      </p:cBhvr>
                                      <p:to>
                                        <p:strVal val="visible"/>
                                      </p:to>
                                    </p:set>
                                    <p:animEffect filter="fade" transition="in">
                                      <p:cBhvr>
                                        <p:cTn dur="1000"/>
                                        <p:tgtEl>
                                          <p:spTgt spid="3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1" st="1"/>
                                            </p:txEl>
                                          </p:spTgt>
                                        </p:tgtEl>
                                        <p:attrNameLst>
                                          <p:attrName>style.visibility</p:attrName>
                                        </p:attrNameLst>
                                      </p:cBhvr>
                                      <p:to>
                                        <p:strVal val="visible"/>
                                      </p:to>
                                    </p:set>
                                    <p:animEffect filter="fade" transition="in">
                                      <p:cBhvr>
                                        <p:cTn dur="1000"/>
                                        <p:tgtEl>
                                          <p:spTgt spid="3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2" st="2"/>
                                            </p:txEl>
                                          </p:spTgt>
                                        </p:tgtEl>
                                        <p:attrNameLst>
                                          <p:attrName>style.visibility</p:attrName>
                                        </p:attrNameLst>
                                      </p:cBhvr>
                                      <p:to>
                                        <p:strVal val="visible"/>
                                      </p:to>
                                    </p:set>
                                    <p:animEffect filter="fade" transition="in">
                                      <p:cBhvr>
                                        <p:cTn dur="1000"/>
                                        <p:tgtEl>
                                          <p:spTgt spid="3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3" st="3"/>
                                            </p:txEl>
                                          </p:spTgt>
                                        </p:tgtEl>
                                        <p:attrNameLst>
                                          <p:attrName>style.visibility</p:attrName>
                                        </p:attrNameLst>
                                      </p:cBhvr>
                                      <p:to>
                                        <p:strVal val="visible"/>
                                      </p:to>
                                    </p:set>
                                    <p:animEffect filter="fade" transition="in">
                                      <p:cBhvr>
                                        <p:cTn dur="1000"/>
                                        <p:tgtEl>
                                          <p:spTgt spid="35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4" st="4"/>
                                            </p:txEl>
                                          </p:spTgt>
                                        </p:tgtEl>
                                        <p:attrNameLst>
                                          <p:attrName>style.visibility</p:attrName>
                                        </p:attrNameLst>
                                      </p:cBhvr>
                                      <p:to>
                                        <p:strVal val="visible"/>
                                      </p:to>
                                    </p:set>
                                    <p:animEffect filter="fade" transition="in">
                                      <p:cBhvr>
                                        <p:cTn dur="1000"/>
                                        <p:tgtEl>
                                          <p:spTgt spid="35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5" st="5"/>
                                            </p:txEl>
                                          </p:spTgt>
                                        </p:tgtEl>
                                        <p:attrNameLst>
                                          <p:attrName>style.visibility</p:attrName>
                                        </p:attrNameLst>
                                      </p:cBhvr>
                                      <p:to>
                                        <p:strVal val="visible"/>
                                      </p:to>
                                    </p:set>
                                    <p:animEffect filter="fade" transition="in">
                                      <p:cBhvr>
                                        <p:cTn dur="1000"/>
                                        <p:tgtEl>
                                          <p:spTgt spid="35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xEl>
                                              <p:pRg end="6" st="6"/>
                                            </p:txEl>
                                          </p:spTgt>
                                        </p:tgtEl>
                                        <p:attrNameLst>
                                          <p:attrName>style.visibility</p:attrName>
                                        </p:attrNameLst>
                                      </p:cBhvr>
                                      <p:to>
                                        <p:strVal val="visible"/>
                                      </p:to>
                                    </p:set>
                                    <p:animEffect filter="fade" transition="in">
                                      <p:cBhvr>
                                        <p:cTn dur="1000"/>
                                        <p:tgtEl>
                                          <p:spTgt spid="35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13"/>
          <p:cNvSpPr txBox="1"/>
          <p:nvPr/>
        </p:nvSpPr>
        <p:spPr>
          <a:xfrm>
            <a:off x="7201642" y="4019550"/>
            <a:ext cx="1456500" cy="35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IN" sz="1600" u="none" cap="none" strike="noStrike">
                <a:solidFill>
                  <a:schemeClr val="dk1"/>
                </a:solidFill>
                <a:latin typeface="Arial"/>
                <a:ea typeface="Arial"/>
                <a:cs typeface="Arial"/>
                <a:sym typeface="Arial"/>
              </a:rPr>
              <a:t>Answer : </a:t>
            </a:r>
            <a:r>
              <a:rPr b="1" i="0" lang="en-IN" sz="1600" u="none" cap="none" strike="noStrike">
                <a:solidFill>
                  <a:schemeClr val="dk1"/>
                </a:solidFill>
                <a:latin typeface="Arial"/>
                <a:ea typeface="Arial"/>
                <a:cs typeface="Arial"/>
                <a:sym typeface="Arial"/>
              </a:rPr>
              <a:t>A</a:t>
            </a:r>
            <a:endParaRPr b="0" i="0" sz="1600" u="none" cap="none" strike="noStrike">
              <a:solidFill>
                <a:schemeClr val="dk1"/>
              </a:solidFill>
              <a:latin typeface="Arial"/>
              <a:ea typeface="Arial"/>
              <a:cs typeface="Arial"/>
              <a:sym typeface="Arial"/>
            </a:endParaRPr>
          </a:p>
        </p:txBody>
      </p:sp>
      <p:sp>
        <p:nvSpPr>
          <p:cNvPr id="357" name="Google Shape;357;p13"/>
          <p:cNvSpPr txBox="1"/>
          <p:nvPr/>
        </p:nvSpPr>
        <p:spPr>
          <a:xfrm>
            <a:off x="335850" y="1220137"/>
            <a:ext cx="8472300" cy="2288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2000"/>
              <a:buFont typeface="Arial"/>
              <a:buNone/>
            </a:pPr>
            <a:r>
              <a:rPr i="0" lang="en-IN" sz="1600" u="none" cap="none" strike="noStrike">
                <a:solidFill>
                  <a:schemeClr val="dk1"/>
                </a:solidFill>
                <a:highlight>
                  <a:schemeClr val="lt1"/>
                </a:highlight>
                <a:latin typeface="Roboto"/>
                <a:ea typeface="Roboto"/>
                <a:cs typeface="Roboto"/>
                <a:sym typeface="Roboto"/>
              </a:rPr>
              <a:t>The least perfect square, which is divisible by each of 21, 36 and 66 is:</a:t>
            </a:r>
            <a:endParaRPr i="0" sz="1600" u="none" cap="none" strike="noStrike">
              <a:solidFill>
                <a:schemeClr val="dk1"/>
              </a:solidFill>
              <a:highlight>
                <a:schemeClr val="lt1"/>
              </a:highlight>
              <a:latin typeface="Roboto"/>
              <a:ea typeface="Roboto"/>
              <a:cs typeface="Roboto"/>
              <a:sym typeface="Roboto"/>
            </a:endParaRPr>
          </a:p>
          <a:p>
            <a:pPr indent="-330200" lvl="0" marL="457200" marR="0" rtl="0" algn="l">
              <a:lnSpc>
                <a:spcPct val="150000"/>
              </a:lnSpc>
              <a:spcBef>
                <a:spcPts val="800"/>
              </a:spcBef>
              <a:spcAft>
                <a:spcPts val="0"/>
              </a:spcAft>
              <a:buClr>
                <a:schemeClr val="dk1"/>
              </a:buClr>
              <a:buSzPts val="1600"/>
              <a:buFont typeface="Roboto"/>
              <a:buAutoNum type="alphaUcPeriod"/>
            </a:pPr>
            <a:r>
              <a:rPr i="0" lang="en-IN" sz="1600" u="none" cap="none" strike="noStrike">
                <a:solidFill>
                  <a:schemeClr val="dk1"/>
                </a:solidFill>
                <a:highlight>
                  <a:schemeClr val="lt1"/>
                </a:highlight>
                <a:latin typeface="Roboto"/>
                <a:ea typeface="Roboto"/>
                <a:cs typeface="Roboto"/>
                <a:sym typeface="Roboto"/>
              </a:rPr>
              <a:t>213444</a:t>
            </a:r>
            <a:endParaRPr b="1" i="0" sz="1600" u="none" cap="none" strike="noStrike">
              <a:solidFill>
                <a:srgbClr val="0077CC"/>
              </a:solidFill>
              <a:highlight>
                <a:schemeClr val="lt1"/>
              </a:highlight>
              <a:latin typeface="Roboto"/>
              <a:ea typeface="Roboto"/>
              <a:cs typeface="Roboto"/>
              <a:sym typeface="Roboto"/>
            </a:endParaRPr>
          </a:p>
          <a:p>
            <a:pPr indent="-330200" lvl="0" marL="457200" marR="0" rtl="0" algn="l">
              <a:lnSpc>
                <a:spcPct val="150000"/>
              </a:lnSpc>
              <a:spcBef>
                <a:spcPts val="0"/>
              </a:spcBef>
              <a:spcAft>
                <a:spcPts val="0"/>
              </a:spcAft>
              <a:buClr>
                <a:schemeClr val="dk1"/>
              </a:buClr>
              <a:buSzPts val="1600"/>
              <a:buFont typeface="Roboto"/>
              <a:buAutoNum type="alphaUcPeriod"/>
            </a:pPr>
            <a:r>
              <a:rPr i="0" lang="en-IN" sz="1600" u="none" cap="none" strike="noStrike">
                <a:solidFill>
                  <a:schemeClr val="dk1"/>
                </a:solidFill>
                <a:highlight>
                  <a:schemeClr val="lt1"/>
                </a:highlight>
                <a:latin typeface="Roboto"/>
                <a:ea typeface="Roboto"/>
                <a:cs typeface="Roboto"/>
                <a:sym typeface="Roboto"/>
              </a:rPr>
              <a:t>214344</a:t>
            </a:r>
            <a:endParaRPr b="1" i="0" sz="1600" u="none" cap="none" strike="noStrike">
              <a:solidFill>
                <a:srgbClr val="0077CC"/>
              </a:solidFill>
              <a:highlight>
                <a:schemeClr val="lt1"/>
              </a:highlight>
              <a:latin typeface="Roboto"/>
              <a:ea typeface="Roboto"/>
              <a:cs typeface="Roboto"/>
              <a:sym typeface="Roboto"/>
            </a:endParaRPr>
          </a:p>
          <a:p>
            <a:pPr indent="-330200" lvl="0" marL="457200" marR="0" rtl="0" algn="l">
              <a:lnSpc>
                <a:spcPct val="150000"/>
              </a:lnSpc>
              <a:spcBef>
                <a:spcPts val="0"/>
              </a:spcBef>
              <a:spcAft>
                <a:spcPts val="0"/>
              </a:spcAft>
              <a:buClr>
                <a:schemeClr val="dk1"/>
              </a:buClr>
              <a:buSzPts val="1600"/>
              <a:buFont typeface="Roboto"/>
              <a:buAutoNum type="alphaUcPeriod"/>
            </a:pPr>
            <a:r>
              <a:rPr i="0" lang="en-IN" sz="1600" u="none" cap="none" strike="noStrike">
                <a:solidFill>
                  <a:schemeClr val="dk1"/>
                </a:solidFill>
                <a:highlight>
                  <a:schemeClr val="lt1"/>
                </a:highlight>
                <a:latin typeface="Roboto"/>
                <a:ea typeface="Roboto"/>
                <a:cs typeface="Roboto"/>
                <a:sym typeface="Roboto"/>
              </a:rPr>
              <a:t>214434</a:t>
            </a:r>
            <a:endParaRPr b="1" i="0" sz="1600" u="none" cap="none" strike="noStrike">
              <a:solidFill>
                <a:srgbClr val="0077CC"/>
              </a:solidFill>
              <a:highlight>
                <a:schemeClr val="lt1"/>
              </a:highlight>
              <a:latin typeface="Roboto"/>
              <a:ea typeface="Roboto"/>
              <a:cs typeface="Roboto"/>
              <a:sym typeface="Roboto"/>
            </a:endParaRPr>
          </a:p>
          <a:p>
            <a:pPr indent="-330200" lvl="0" marL="457200" marR="0" rtl="0" algn="l">
              <a:lnSpc>
                <a:spcPct val="150000"/>
              </a:lnSpc>
              <a:spcBef>
                <a:spcPts val="0"/>
              </a:spcBef>
              <a:spcAft>
                <a:spcPts val="0"/>
              </a:spcAft>
              <a:buClr>
                <a:schemeClr val="dk1"/>
              </a:buClr>
              <a:buSzPts val="1600"/>
              <a:buFont typeface="Roboto"/>
              <a:buAutoNum type="alphaUcPeriod"/>
            </a:pPr>
            <a:r>
              <a:rPr i="0" lang="en-IN" sz="1600" u="none" cap="none" strike="noStrike">
                <a:solidFill>
                  <a:schemeClr val="dk1"/>
                </a:solidFill>
                <a:highlight>
                  <a:schemeClr val="lt1"/>
                </a:highlight>
                <a:latin typeface="Roboto"/>
                <a:ea typeface="Roboto"/>
                <a:cs typeface="Roboto"/>
                <a:sym typeface="Roboto"/>
              </a:rPr>
              <a:t>231444</a:t>
            </a:r>
            <a:endParaRPr i="0" sz="1600" u="none" cap="none" strike="noStrike">
              <a:solidFill>
                <a:schemeClr val="dk1"/>
              </a:solidFill>
              <a:highlight>
                <a:schemeClr val="lt1"/>
              </a:highlight>
              <a:latin typeface="Roboto"/>
              <a:ea typeface="Roboto"/>
              <a:cs typeface="Roboto"/>
              <a:sym typeface="Roboto"/>
            </a:endParaRPr>
          </a:p>
          <a:p>
            <a:pPr indent="0" lvl="0" marL="457200" marR="0" rtl="0" algn="l">
              <a:lnSpc>
                <a:spcPct val="150000"/>
              </a:lnSpc>
              <a:spcBef>
                <a:spcPts val="0"/>
              </a:spcBef>
              <a:spcAft>
                <a:spcPts val="0"/>
              </a:spcAft>
              <a:buClr>
                <a:srgbClr val="000000"/>
              </a:buClr>
              <a:buSzPts val="2000"/>
              <a:buFont typeface="Arial"/>
              <a:buNone/>
            </a:pPr>
            <a:r>
              <a:t/>
            </a:r>
            <a:endParaRPr i="0" sz="1600" u="none" cap="none" strike="noStrike">
              <a:solidFill>
                <a:schemeClr val="dk1"/>
              </a:solidFill>
              <a:latin typeface="Roboto"/>
              <a:ea typeface="Roboto"/>
              <a:cs typeface="Roboto"/>
              <a:sym typeface="Roboto"/>
            </a:endParaRPr>
          </a:p>
        </p:txBody>
      </p:sp>
      <p:sp>
        <p:nvSpPr>
          <p:cNvPr id="358" name="Google Shape;358;p13"/>
          <p:cNvSpPr txBox="1"/>
          <p:nvPr/>
        </p:nvSpPr>
        <p:spPr>
          <a:xfrm>
            <a:off x="342900" y="630250"/>
            <a:ext cx="522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500"/>
              <a:buFont typeface="Arial"/>
              <a:buNone/>
            </a:pPr>
            <a:r>
              <a:rPr lang="en-IN" sz="2000">
                <a:solidFill>
                  <a:srgbClr val="8182EF"/>
                </a:solidFill>
                <a:latin typeface="Roboto Black"/>
                <a:ea typeface="Roboto Black"/>
                <a:cs typeface="Roboto Black"/>
                <a:sym typeface="Roboto Black"/>
              </a:rPr>
              <a:t>Question: 15</a:t>
            </a:r>
            <a:endParaRPr sz="2000">
              <a:solidFill>
                <a:srgbClr val="8182EF"/>
              </a:solidFill>
              <a:latin typeface="Roboto Black"/>
              <a:ea typeface="Roboto Black"/>
              <a:cs typeface="Roboto Black"/>
              <a:sym typeface="Roboto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2" name="Shape 362"/>
        <p:cNvGrpSpPr/>
        <p:nvPr/>
      </p:nvGrpSpPr>
      <p:grpSpPr>
        <a:xfrm>
          <a:off x="0" y="0"/>
          <a:ext cx="0" cy="0"/>
          <a:chOff x="0" y="0"/>
          <a:chExt cx="0" cy="0"/>
        </a:xfrm>
      </p:grpSpPr>
      <p:sp>
        <p:nvSpPr>
          <p:cNvPr id="363" name="Google Shape;363;p14"/>
          <p:cNvSpPr txBox="1"/>
          <p:nvPr>
            <p:ph idx="1" type="body"/>
          </p:nvPr>
        </p:nvSpPr>
        <p:spPr>
          <a:xfrm>
            <a:off x="311700" y="1152475"/>
            <a:ext cx="8520600" cy="3799200"/>
          </a:xfrm>
          <a:prstGeom prst="rect">
            <a:avLst/>
          </a:prstGeom>
          <a:noFill/>
          <a:ln>
            <a:noFill/>
          </a:ln>
        </p:spPr>
        <p:txBody>
          <a:bodyPr anchorCtr="0" anchor="t" bIns="91425" lIns="91425" spcFirstLastPara="1" rIns="91425" wrap="square" tIns="91425">
            <a:noAutofit/>
          </a:bodyPr>
          <a:lstStyle/>
          <a:p>
            <a:pPr indent="0" lvl="0" marL="0" rtl="0" algn="l">
              <a:lnSpc>
                <a:spcPct val="170000"/>
              </a:lnSpc>
              <a:spcBef>
                <a:spcPts val="800"/>
              </a:spcBef>
              <a:spcAft>
                <a:spcPts val="0"/>
              </a:spcAft>
              <a:buClr>
                <a:schemeClr val="dk1"/>
              </a:buClr>
              <a:buSzPts val="1100"/>
              <a:buFont typeface="Arial"/>
              <a:buNone/>
            </a:pPr>
            <a:r>
              <a:rPr lang="en-IN" sz="2000">
                <a:solidFill>
                  <a:schemeClr val="dk1"/>
                </a:solidFill>
                <a:highlight>
                  <a:schemeClr val="lt1"/>
                </a:highlight>
                <a:latin typeface="Calibri"/>
                <a:ea typeface="Calibri"/>
                <a:cs typeface="Calibri"/>
                <a:sym typeface="Calibri"/>
              </a:rPr>
              <a:t>L.C.M. of 21, 36, 66 = 2772.</a:t>
            </a:r>
            <a:endParaRPr sz="2000">
              <a:solidFill>
                <a:schemeClr val="dk1"/>
              </a:solidFill>
              <a:highlight>
                <a:schemeClr val="lt1"/>
              </a:highlight>
              <a:latin typeface="Calibri"/>
              <a:ea typeface="Calibri"/>
              <a:cs typeface="Calibri"/>
              <a:sym typeface="Calibri"/>
            </a:endParaRPr>
          </a:p>
          <a:p>
            <a:pPr indent="0" lvl="0" marL="0" rtl="0" algn="l">
              <a:lnSpc>
                <a:spcPct val="170000"/>
              </a:lnSpc>
              <a:spcBef>
                <a:spcPts val="800"/>
              </a:spcBef>
              <a:spcAft>
                <a:spcPts val="0"/>
              </a:spcAft>
              <a:buClr>
                <a:schemeClr val="dk1"/>
              </a:buClr>
              <a:buSzPts val="1100"/>
              <a:buFont typeface="Arial"/>
              <a:buNone/>
            </a:pPr>
            <a:r>
              <a:rPr lang="en-IN" sz="2000">
                <a:solidFill>
                  <a:schemeClr val="dk1"/>
                </a:solidFill>
                <a:highlight>
                  <a:schemeClr val="lt1"/>
                </a:highlight>
                <a:latin typeface="Calibri"/>
                <a:ea typeface="Calibri"/>
                <a:cs typeface="Calibri"/>
                <a:sym typeface="Calibri"/>
              </a:rPr>
              <a:t>Now, 2772 = 2 x 2 x 3 x 3 x 7 x 11</a:t>
            </a:r>
            <a:endParaRPr sz="2000">
              <a:solidFill>
                <a:schemeClr val="dk1"/>
              </a:solidFill>
              <a:highlight>
                <a:schemeClr val="lt1"/>
              </a:highlight>
              <a:latin typeface="Calibri"/>
              <a:ea typeface="Calibri"/>
              <a:cs typeface="Calibri"/>
              <a:sym typeface="Calibri"/>
            </a:endParaRPr>
          </a:p>
          <a:p>
            <a:pPr indent="0" lvl="0" marL="0" rtl="0" algn="l">
              <a:lnSpc>
                <a:spcPct val="170000"/>
              </a:lnSpc>
              <a:spcBef>
                <a:spcPts val="800"/>
              </a:spcBef>
              <a:spcAft>
                <a:spcPts val="0"/>
              </a:spcAft>
              <a:buClr>
                <a:schemeClr val="dk1"/>
              </a:buClr>
              <a:buSzPts val="1100"/>
              <a:buFont typeface="Arial"/>
              <a:buNone/>
            </a:pPr>
            <a:r>
              <a:rPr lang="en-IN" sz="2000">
                <a:solidFill>
                  <a:schemeClr val="dk1"/>
                </a:solidFill>
                <a:highlight>
                  <a:schemeClr val="lt1"/>
                </a:highlight>
                <a:latin typeface="Calibri"/>
                <a:ea typeface="Calibri"/>
                <a:cs typeface="Calibri"/>
                <a:sym typeface="Calibri"/>
              </a:rPr>
              <a:t>To make it a perfect square, it must be multiplied by 7 x 11.</a:t>
            </a:r>
            <a:endParaRPr sz="2000">
              <a:solidFill>
                <a:schemeClr val="dk1"/>
              </a:solidFill>
              <a:highlight>
                <a:schemeClr val="lt1"/>
              </a:highlight>
              <a:latin typeface="Calibri"/>
              <a:ea typeface="Calibri"/>
              <a:cs typeface="Calibri"/>
              <a:sym typeface="Calibri"/>
            </a:endParaRPr>
          </a:p>
          <a:p>
            <a:pPr indent="0" lvl="0" marL="0" rtl="0" algn="l">
              <a:lnSpc>
                <a:spcPct val="170000"/>
              </a:lnSpc>
              <a:spcBef>
                <a:spcPts val="800"/>
              </a:spcBef>
              <a:spcAft>
                <a:spcPts val="0"/>
              </a:spcAft>
              <a:buClr>
                <a:schemeClr val="dk1"/>
              </a:buClr>
              <a:buSzPts val="1100"/>
              <a:buFont typeface="Arial"/>
              <a:buNone/>
            </a:pPr>
            <a:r>
              <a:rPr lang="en-IN" sz="2000">
                <a:solidFill>
                  <a:schemeClr val="dk1"/>
                </a:solidFill>
                <a:highlight>
                  <a:schemeClr val="lt1"/>
                </a:highlight>
                <a:latin typeface="Calibri"/>
                <a:ea typeface="Calibri"/>
                <a:cs typeface="Calibri"/>
                <a:sym typeface="Calibri"/>
              </a:rPr>
              <a:t>So, required number = 2</a:t>
            </a:r>
            <a:r>
              <a:rPr baseline="30000" lang="en-IN" sz="2000">
                <a:solidFill>
                  <a:schemeClr val="dk1"/>
                </a:solidFill>
                <a:highlight>
                  <a:schemeClr val="lt1"/>
                </a:highlight>
                <a:latin typeface="Calibri"/>
                <a:ea typeface="Calibri"/>
                <a:cs typeface="Calibri"/>
                <a:sym typeface="Calibri"/>
              </a:rPr>
              <a:t>2</a:t>
            </a:r>
            <a:r>
              <a:rPr lang="en-IN" sz="2000">
                <a:solidFill>
                  <a:schemeClr val="dk1"/>
                </a:solidFill>
                <a:highlight>
                  <a:schemeClr val="lt1"/>
                </a:highlight>
                <a:latin typeface="Calibri"/>
                <a:ea typeface="Calibri"/>
                <a:cs typeface="Calibri"/>
                <a:sym typeface="Calibri"/>
              </a:rPr>
              <a:t> x 3</a:t>
            </a:r>
            <a:r>
              <a:rPr baseline="30000" lang="en-IN" sz="2000">
                <a:solidFill>
                  <a:schemeClr val="dk1"/>
                </a:solidFill>
                <a:highlight>
                  <a:schemeClr val="lt1"/>
                </a:highlight>
                <a:latin typeface="Calibri"/>
                <a:ea typeface="Calibri"/>
                <a:cs typeface="Calibri"/>
                <a:sym typeface="Calibri"/>
              </a:rPr>
              <a:t>2</a:t>
            </a:r>
            <a:r>
              <a:rPr lang="en-IN" sz="2000">
                <a:solidFill>
                  <a:schemeClr val="dk1"/>
                </a:solidFill>
                <a:highlight>
                  <a:schemeClr val="lt1"/>
                </a:highlight>
                <a:latin typeface="Calibri"/>
                <a:ea typeface="Calibri"/>
                <a:cs typeface="Calibri"/>
                <a:sym typeface="Calibri"/>
              </a:rPr>
              <a:t> x 7</a:t>
            </a:r>
            <a:r>
              <a:rPr baseline="30000" lang="en-IN" sz="2000">
                <a:solidFill>
                  <a:schemeClr val="dk1"/>
                </a:solidFill>
                <a:highlight>
                  <a:schemeClr val="lt1"/>
                </a:highlight>
                <a:latin typeface="Calibri"/>
                <a:ea typeface="Calibri"/>
                <a:cs typeface="Calibri"/>
                <a:sym typeface="Calibri"/>
              </a:rPr>
              <a:t>2</a:t>
            </a:r>
            <a:r>
              <a:rPr lang="en-IN" sz="2000">
                <a:solidFill>
                  <a:schemeClr val="dk1"/>
                </a:solidFill>
                <a:highlight>
                  <a:schemeClr val="lt1"/>
                </a:highlight>
                <a:latin typeface="Calibri"/>
                <a:ea typeface="Calibri"/>
                <a:cs typeface="Calibri"/>
                <a:sym typeface="Calibri"/>
              </a:rPr>
              <a:t> x 11</a:t>
            </a:r>
            <a:r>
              <a:rPr baseline="30000" lang="en-IN" sz="2000">
                <a:solidFill>
                  <a:schemeClr val="dk1"/>
                </a:solidFill>
                <a:highlight>
                  <a:schemeClr val="lt1"/>
                </a:highlight>
                <a:latin typeface="Calibri"/>
                <a:ea typeface="Calibri"/>
                <a:cs typeface="Calibri"/>
                <a:sym typeface="Calibri"/>
              </a:rPr>
              <a:t>2</a:t>
            </a:r>
            <a:r>
              <a:rPr lang="en-IN" sz="2000">
                <a:solidFill>
                  <a:schemeClr val="dk1"/>
                </a:solidFill>
                <a:highlight>
                  <a:schemeClr val="lt1"/>
                </a:highlight>
                <a:latin typeface="Calibri"/>
                <a:ea typeface="Calibri"/>
                <a:cs typeface="Calibri"/>
                <a:sym typeface="Calibri"/>
              </a:rPr>
              <a:t> = 213444</a:t>
            </a:r>
            <a:endParaRPr sz="2000">
              <a:solidFill>
                <a:schemeClr val="dk1"/>
              </a:solidFill>
              <a:highlight>
                <a:schemeClr val="lt1"/>
              </a:highlight>
              <a:latin typeface="Calibri"/>
              <a:ea typeface="Calibri"/>
              <a:cs typeface="Calibri"/>
              <a:sym typeface="Calibri"/>
            </a:endParaRPr>
          </a:p>
          <a:p>
            <a:pPr indent="0" lvl="0" marL="457200" rtl="0" algn="l">
              <a:lnSpc>
                <a:spcPct val="100000"/>
              </a:lnSpc>
              <a:spcBef>
                <a:spcPts val="80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rtl="0" algn="l">
              <a:lnSpc>
                <a:spcPct val="100000"/>
              </a:lnSpc>
              <a:spcBef>
                <a:spcPts val="800"/>
              </a:spcBef>
              <a:spcAft>
                <a:spcPts val="0"/>
              </a:spcAft>
              <a:buSzPts val="1100"/>
              <a:buNone/>
            </a:pPr>
            <a:r>
              <a:t/>
            </a:r>
            <a:endParaRPr sz="2000">
              <a:solidFill>
                <a:schemeClr val="dk1"/>
              </a:solidFill>
              <a:latin typeface="Calibri"/>
              <a:ea typeface="Calibri"/>
              <a:cs typeface="Calibri"/>
              <a:sym typeface="Calibri"/>
            </a:endParaRPr>
          </a:p>
        </p:txBody>
      </p:sp>
      <p:sp>
        <p:nvSpPr>
          <p:cNvPr id="364" name="Google Shape;364;p14"/>
          <p:cNvSpPr txBox="1"/>
          <p:nvPr/>
        </p:nvSpPr>
        <p:spPr>
          <a:xfrm>
            <a:off x="342900" y="630250"/>
            <a:ext cx="522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500"/>
              <a:buFont typeface="Arial"/>
              <a:buNone/>
            </a:pPr>
            <a:r>
              <a:rPr lang="en-IN" sz="2000">
                <a:solidFill>
                  <a:srgbClr val="8182EF"/>
                </a:solidFill>
                <a:latin typeface="Roboto Black"/>
                <a:ea typeface="Roboto Black"/>
                <a:cs typeface="Roboto Black"/>
                <a:sym typeface="Roboto Black"/>
              </a:rPr>
              <a:t>Explanation: 15</a:t>
            </a:r>
            <a:endParaRPr sz="2000">
              <a:solidFill>
                <a:srgbClr val="8182EF"/>
              </a:solidFill>
              <a:latin typeface="Roboto Black"/>
              <a:ea typeface="Roboto Black"/>
              <a:cs typeface="Roboto Black"/>
              <a:sym typeface="Roboto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0" st="0"/>
                                            </p:txEl>
                                          </p:spTgt>
                                        </p:tgtEl>
                                        <p:attrNameLst>
                                          <p:attrName>style.visibility</p:attrName>
                                        </p:attrNameLst>
                                      </p:cBhvr>
                                      <p:to>
                                        <p:strVal val="visible"/>
                                      </p:to>
                                    </p:set>
                                    <p:animEffect filter="fade" transition="in">
                                      <p:cBhvr>
                                        <p:cTn dur="1000"/>
                                        <p:tgtEl>
                                          <p:spTgt spid="3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1" st="1"/>
                                            </p:txEl>
                                          </p:spTgt>
                                        </p:tgtEl>
                                        <p:attrNameLst>
                                          <p:attrName>style.visibility</p:attrName>
                                        </p:attrNameLst>
                                      </p:cBhvr>
                                      <p:to>
                                        <p:strVal val="visible"/>
                                      </p:to>
                                    </p:set>
                                    <p:animEffect filter="fade" transition="in">
                                      <p:cBhvr>
                                        <p:cTn dur="1000"/>
                                        <p:tgtEl>
                                          <p:spTgt spid="3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2" st="2"/>
                                            </p:txEl>
                                          </p:spTgt>
                                        </p:tgtEl>
                                        <p:attrNameLst>
                                          <p:attrName>style.visibility</p:attrName>
                                        </p:attrNameLst>
                                      </p:cBhvr>
                                      <p:to>
                                        <p:strVal val="visible"/>
                                      </p:to>
                                    </p:set>
                                    <p:animEffect filter="fade" transition="in">
                                      <p:cBhvr>
                                        <p:cTn dur="1000"/>
                                        <p:tgtEl>
                                          <p:spTgt spid="3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3" st="3"/>
                                            </p:txEl>
                                          </p:spTgt>
                                        </p:tgtEl>
                                        <p:attrNameLst>
                                          <p:attrName>style.visibility</p:attrName>
                                        </p:attrNameLst>
                                      </p:cBhvr>
                                      <p:to>
                                        <p:strVal val="visible"/>
                                      </p:to>
                                    </p:set>
                                    <p:animEffect filter="fade" transition="in">
                                      <p:cBhvr>
                                        <p:cTn dur="1000"/>
                                        <p:tgtEl>
                                          <p:spTgt spid="3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4" st="4"/>
                                            </p:txEl>
                                          </p:spTgt>
                                        </p:tgtEl>
                                        <p:attrNameLst>
                                          <p:attrName>style.visibility</p:attrName>
                                        </p:attrNameLst>
                                      </p:cBhvr>
                                      <p:to>
                                        <p:strVal val="visible"/>
                                      </p:to>
                                    </p:set>
                                    <p:animEffect filter="fade" transition="in">
                                      <p:cBhvr>
                                        <p:cTn dur="1000"/>
                                        <p:tgtEl>
                                          <p:spTgt spid="36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5" st="5"/>
                                            </p:txEl>
                                          </p:spTgt>
                                        </p:tgtEl>
                                        <p:attrNameLst>
                                          <p:attrName>style.visibility</p:attrName>
                                        </p:attrNameLst>
                                      </p:cBhvr>
                                      <p:to>
                                        <p:strVal val="visible"/>
                                      </p:to>
                                    </p:set>
                                    <p:animEffect filter="fade" transition="in">
                                      <p:cBhvr>
                                        <p:cTn dur="1000"/>
                                        <p:tgtEl>
                                          <p:spTgt spid="36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4"/>
          <p:cNvSpPr txBox="1"/>
          <p:nvPr/>
        </p:nvSpPr>
        <p:spPr>
          <a:xfrm>
            <a:off x="327600" y="392650"/>
            <a:ext cx="2827800" cy="47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FFFFFF"/>
                </a:solidFill>
                <a:latin typeface="Roboto"/>
                <a:ea typeface="Roboto"/>
                <a:cs typeface="Roboto"/>
                <a:sym typeface="Roboto"/>
              </a:rPr>
              <a:t>Question: 01</a:t>
            </a:r>
            <a:endParaRPr b="0" i="0" sz="2000" u="none" cap="none" strike="noStrike">
              <a:solidFill>
                <a:srgbClr val="FFFFFF"/>
              </a:solidFill>
              <a:latin typeface="Roboto"/>
              <a:ea typeface="Roboto"/>
              <a:cs typeface="Roboto"/>
              <a:sym typeface="Roboto"/>
            </a:endParaRPr>
          </a:p>
        </p:txBody>
      </p:sp>
      <p:sp>
        <p:nvSpPr>
          <p:cNvPr id="125" name="Google Shape;125;p4"/>
          <p:cNvSpPr txBox="1"/>
          <p:nvPr/>
        </p:nvSpPr>
        <p:spPr>
          <a:xfrm>
            <a:off x="327600" y="392650"/>
            <a:ext cx="2827800" cy="47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rgbClr val="FFFFFF"/>
                </a:solidFill>
                <a:latin typeface="Roboto"/>
                <a:ea typeface="Roboto"/>
                <a:cs typeface="Roboto"/>
                <a:sym typeface="Roboto"/>
              </a:rPr>
              <a:t>Question: 01</a:t>
            </a:r>
            <a:endParaRPr b="0" i="0" sz="2000" u="none" cap="none" strike="noStrike">
              <a:solidFill>
                <a:srgbClr val="FFFFFF"/>
              </a:solidFill>
              <a:latin typeface="Roboto"/>
              <a:ea typeface="Roboto"/>
              <a:cs typeface="Roboto"/>
              <a:sym typeface="Roboto"/>
            </a:endParaRPr>
          </a:p>
        </p:txBody>
      </p:sp>
      <p:pic>
        <p:nvPicPr>
          <p:cNvPr id="126" name="Google Shape;126;p4"/>
          <p:cNvPicPr preferRelativeResize="0"/>
          <p:nvPr/>
        </p:nvPicPr>
        <p:blipFill rotWithShape="1">
          <a:blip r:embed="rId3">
            <a:alphaModFix/>
          </a:blip>
          <a:srcRect b="0" l="0" r="1146" t="11308"/>
          <a:stretch/>
        </p:blipFill>
        <p:spPr>
          <a:xfrm>
            <a:off x="1446200" y="933526"/>
            <a:ext cx="5977801" cy="3276450"/>
          </a:xfrm>
          <a:prstGeom prst="rect">
            <a:avLst/>
          </a:prstGeom>
          <a:noFill/>
          <a:ln>
            <a:noFill/>
          </a:ln>
        </p:spPr>
      </p:pic>
      <p:sp>
        <p:nvSpPr>
          <p:cNvPr id="127" name="Google Shape;127;p4"/>
          <p:cNvSpPr txBox="1"/>
          <p:nvPr/>
        </p:nvSpPr>
        <p:spPr>
          <a:xfrm>
            <a:off x="2395728" y="427107"/>
            <a:ext cx="4572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N" sz="1800" u="none" cap="none" strike="noStrike">
                <a:solidFill>
                  <a:srgbClr val="8181EF"/>
                </a:solidFill>
                <a:latin typeface="Roboto"/>
                <a:ea typeface="Roboto"/>
                <a:cs typeface="Roboto"/>
                <a:sym typeface="Roboto"/>
              </a:rPr>
              <a:t>SQUARES AND SQUARE ROOTS</a:t>
            </a:r>
            <a:endParaRPr b="0" i="0" sz="1800" u="none" cap="none" strike="noStrike">
              <a:solidFill>
                <a:srgbClr val="8181EF"/>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370" name="Google Shape;370;p6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342900" lvl="0" marL="457200" rtl="0" algn="ctr">
              <a:lnSpc>
                <a:spcPct val="100000"/>
              </a:lnSpc>
              <a:spcBef>
                <a:spcPts val="0"/>
              </a:spcBef>
              <a:spcAft>
                <a:spcPts val="0"/>
              </a:spcAft>
              <a:buSzPts val="2800"/>
              <a:buNone/>
            </a:pPr>
            <a:r>
              <a:t/>
            </a:r>
            <a:endParaRPr/>
          </a:p>
        </p:txBody>
      </p:sp>
      <p:pic>
        <p:nvPicPr>
          <p:cNvPr id="371" name="Google Shape;371;p65"/>
          <p:cNvPicPr preferRelativeResize="0"/>
          <p:nvPr/>
        </p:nvPicPr>
        <p:blipFill rotWithShape="1">
          <a:blip r:embed="rId3">
            <a:alphaModFix/>
          </a:blip>
          <a:srcRect b="0" l="0" r="0" t="0"/>
          <a:stretch/>
        </p:blipFill>
        <p:spPr>
          <a:xfrm>
            <a:off x="1" y="1"/>
            <a:ext cx="9144003" cy="5143501"/>
          </a:xfrm>
          <a:prstGeom prst="rect">
            <a:avLst/>
          </a:prstGeom>
          <a:noFill/>
          <a:ln>
            <a:noFill/>
          </a:ln>
        </p:spPr>
      </p:pic>
      <p:sp>
        <p:nvSpPr>
          <p:cNvPr id="372" name="Google Shape;372;p65"/>
          <p:cNvSpPr txBox="1"/>
          <p:nvPr/>
        </p:nvSpPr>
        <p:spPr>
          <a:xfrm>
            <a:off x="3141000" y="2194650"/>
            <a:ext cx="2862000" cy="75402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700"/>
              <a:buFont typeface="Arial"/>
              <a:buNone/>
            </a:pPr>
            <a:r>
              <a:rPr b="0" i="0" lang="en-IN" sz="3700" u="none" cap="none" strike="noStrike">
                <a:solidFill>
                  <a:schemeClr val="lt1"/>
                </a:solidFill>
                <a:latin typeface="Roboto"/>
                <a:ea typeface="Roboto"/>
                <a:cs typeface="Roboto"/>
                <a:sym typeface="Roboto"/>
              </a:rPr>
              <a:t>THANK YOU</a:t>
            </a:r>
            <a:endParaRPr b="0" i="0" sz="3700" u="none" cap="none" strike="noStrike">
              <a:solidFill>
                <a:schemeClr val="lt1"/>
              </a:solidFill>
              <a:latin typeface="Roboto"/>
              <a:ea typeface="Roboto"/>
              <a:cs typeface="Roboto"/>
              <a:sym typeface="Roboto"/>
            </a:endParaRPr>
          </a:p>
        </p:txBody>
      </p:sp>
      <p:pic>
        <p:nvPicPr>
          <p:cNvPr id="373" name="Google Shape;373;p65"/>
          <p:cNvPicPr preferRelativeResize="0"/>
          <p:nvPr/>
        </p:nvPicPr>
        <p:blipFill rotWithShape="1">
          <a:blip r:embed="rId4">
            <a:alphaModFix/>
          </a:blip>
          <a:srcRect b="0" l="0" r="0" t="0"/>
          <a:stretch/>
        </p:blipFill>
        <p:spPr>
          <a:xfrm>
            <a:off x="1752016" y="4591075"/>
            <a:ext cx="338156" cy="338150"/>
          </a:xfrm>
          <a:prstGeom prst="rect">
            <a:avLst/>
          </a:prstGeom>
          <a:noFill/>
          <a:ln>
            <a:noFill/>
          </a:ln>
        </p:spPr>
      </p:pic>
      <p:pic>
        <p:nvPicPr>
          <p:cNvPr id="374" name="Google Shape;374;p65"/>
          <p:cNvPicPr preferRelativeResize="0"/>
          <p:nvPr/>
        </p:nvPicPr>
        <p:blipFill rotWithShape="1">
          <a:blip r:embed="rId5">
            <a:alphaModFix/>
          </a:blip>
          <a:srcRect b="0" l="0" r="0" t="0"/>
          <a:stretch/>
        </p:blipFill>
        <p:spPr>
          <a:xfrm>
            <a:off x="3272650" y="4591075"/>
            <a:ext cx="338156" cy="338150"/>
          </a:xfrm>
          <a:prstGeom prst="rect">
            <a:avLst/>
          </a:prstGeom>
          <a:noFill/>
          <a:ln>
            <a:noFill/>
          </a:ln>
        </p:spPr>
      </p:pic>
      <p:sp>
        <p:nvSpPr>
          <p:cNvPr id="375" name="Google Shape;375;p65"/>
          <p:cNvSpPr txBox="1"/>
          <p:nvPr/>
        </p:nvSpPr>
        <p:spPr>
          <a:xfrm>
            <a:off x="1980750" y="4590801"/>
            <a:ext cx="1187100" cy="33852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IN" sz="1000" u="none" cap="none" strike="noStrike">
                <a:solidFill>
                  <a:schemeClr val="lt1"/>
                </a:solidFill>
                <a:latin typeface="Roboto"/>
                <a:ea typeface="Roboto"/>
                <a:cs typeface="Roboto"/>
                <a:sym typeface="Roboto"/>
              </a:rPr>
              <a:t>+91 78150 95095</a:t>
            </a:r>
            <a:endParaRPr b="0" i="0" sz="1000" u="none" cap="none" strike="noStrike">
              <a:solidFill>
                <a:schemeClr val="lt1"/>
              </a:solidFill>
              <a:latin typeface="Roboto"/>
              <a:ea typeface="Roboto"/>
              <a:cs typeface="Roboto"/>
              <a:sym typeface="Roboto"/>
            </a:endParaRPr>
          </a:p>
        </p:txBody>
      </p:sp>
      <p:cxnSp>
        <p:nvCxnSpPr>
          <p:cNvPr id="376" name="Google Shape;376;p65"/>
          <p:cNvCxnSpPr/>
          <p:nvPr/>
        </p:nvCxnSpPr>
        <p:spPr>
          <a:xfrm rot="10800000">
            <a:off x="3220250" y="4619675"/>
            <a:ext cx="0" cy="300000"/>
          </a:xfrm>
          <a:prstGeom prst="straightConnector1">
            <a:avLst/>
          </a:prstGeom>
          <a:noFill/>
          <a:ln cap="flat" cmpd="sng" w="9525">
            <a:solidFill>
              <a:schemeClr val="lt1"/>
            </a:solidFill>
            <a:prstDash val="solid"/>
            <a:round/>
            <a:headEnd len="sm" w="sm" type="none"/>
            <a:tailEnd len="sm" w="sm" type="none"/>
          </a:ln>
        </p:spPr>
      </p:cxnSp>
      <p:sp>
        <p:nvSpPr>
          <p:cNvPr id="377" name="Google Shape;377;p65"/>
          <p:cNvSpPr txBox="1"/>
          <p:nvPr/>
        </p:nvSpPr>
        <p:spPr>
          <a:xfrm>
            <a:off x="3519050" y="4590801"/>
            <a:ext cx="1934700" cy="33852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IN" sz="1000" u="none" cap="none" strike="noStrike">
                <a:solidFill>
                  <a:schemeClr val="lt1"/>
                </a:solidFill>
                <a:latin typeface="Roboto"/>
                <a:ea typeface="Roboto"/>
                <a:cs typeface="Roboto"/>
                <a:sym typeface="Roboto"/>
              </a:rPr>
              <a:t>codemithra@ethnus.com</a:t>
            </a:r>
            <a:endParaRPr b="0" i="0" sz="1000" u="none" cap="none" strike="noStrike">
              <a:solidFill>
                <a:schemeClr val="lt1"/>
              </a:solidFill>
              <a:latin typeface="Roboto"/>
              <a:ea typeface="Roboto"/>
              <a:cs typeface="Roboto"/>
              <a:sym typeface="Roboto"/>
            </a:endParaRPr>
          </a:p>
        </p:txBody>
      </p:sp>
      <p:pic>
        <p:nvPicPr>
          <p:cNvPr id="378" name="Google Shape;378;p65"/>
          <p:cNvPicPr preferRelativeResize="0"/>
          <p:nvPr/>
        </p:nvPicPr>
        <p:blipFill rotWithShape="1">
          <a:blip r:embed="rId6">
            <a:alphaModFix/>
          </a:blip>
          <a:srcRect b="0" l="0" r="0" t="0"/>
          <a:stretch/>
        </p:blipFill>
        <p:spPr>
          <a:xfrm>
            <a:off x="5223771" y="4591063"/>
            <a:ext cx="338156" cy="338150"/>
          </a:xfrm>
          <a:prstGeom prst="rect">
            <a:avLst/>
          </a:prstGeom>
          <a:noFill/>
          <a:ln>
            <a:noFill/>
          </a:ln>
        </p:spPr>
      </p:pic>
      <p:sp>
        <p:nvSpPr>
          <p:cNvPr id="379" name="Google Shape;379;p65"/>
          <p:cNvSpPr txBox="1"/>
          <p:nvPr/>
        </p:nvSpPr>
        <p:spPr>
          <a:xfrm>
            <a:off x="5457275" y="4590801"/>
            <a:ext cx="1934700" cy="33852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IN" sz="1000" u="none" cap="none" strike="noStrike">
                <a:solidFill>
                  <a:schemeClr val="lt1"/>
                </a:solidFill>
                <a:latin typeface="Roboto"/>
                <a:ea typeface="Roboto"/>
                <a:cs typeface="Roboto"/>
                <a:sym typeface="Roboto"/>
              </a:rPr>
              <a:t>www.codemithra.com</a:t>
            </a:r>
            <a:endParaRPr b="0" i="0" sz="1000" u="none" cap="none" strike="noStrike">
              <a:solidFill>
                <a:schemeClr val="lt1"/>
              </a:solidFill>
              <a:latin typeface="Roboto"/>
              <a:ea typeface="Roboto"/>
              <a:cs typeface="Roboto"/>
              <a:sym typeface="Roboto"/>
            </a:endParaRPr>
          </a:p>
        </p:txBody>
      </p:sp>
      <p:cxnSp>
        <p:nvCxnSpPr>
          <p:cNvPr id="380" name="Google Shape;380;p65"/>
          <p:cNvCxnSpPr/>
          <p:nvPr/>
        </p:nvCxnSpPr>
        <p:spPr>
          <a:xfrm rot="10800000">
            <a:off x="5166625" y="4610150"/>
            <a:ext cx="0" cy="3000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2f1834e442a_2_178"/>
          <p:cNvSpPr/>
          <p:nvPr/>
        </p:nvSpPr>
        <p:spPr>
          <a:xfrm>
            <a:off x="-25350" y="-7313"/>
            <a:ext cx="9169200" cy="1088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86" name="Google Shape;386;g2f1834e442a_2_178"/>
          <p:cNvSpPr txBox="1"/>
          <p:nvPr/>
        </p:nvSpPr>
        <p:spPr>
          <a:xfrm>
            <a:off x="438150" y="2058170"/>
            <a:ext cx="4593600" cy="774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IN" sz="5400" u="none" cap="none" strike="noStrike">
                <a:solidFill>
                  <a:schemeClr val="dk1"/>
                </a:solidFill>
                <a:latin typeface="Arial"/>
                <a:ea typeface="Arial"/>
                <a:cs typeface="Arial"/>
                <a:sym typeface="Arial"/>
              </a:rPr>
              <a:t>THANK YOU</a:t>
            </a:r>
            <a:endParaRPr b="0" i="0" sz="5400" u="none" cap="none" strike="noStrike">
              <a:solidFill>
                <a:schemeClr val="dk1"/>
              </a:solidFill>
              <a:latin typeface="Arial"/>
              <a:ea typeface="Arial"/>
              <a:cs typeface="Arial"/>
              <a:sym typeface="Arial"/>
            </a:endParaRPr>
          </a:p>
        </p:txBody>
      </p:sp>
      <p:pic>
        <p:nvPicPr>
          <p:cNvPr id="387" name="Google Shape;387;g2f1834e442a_2_178"/>
          <p:cNvPicPr preferRelativeResize="0"/>
          <p:nvPr/>
        </p:nvPicPr>
        <p:blipFill rotWithShape="1">
          <a:blip r:embed="rId3">
            <a:alphaModFix/>
          </a:blip>
          <a:srcRect b="0" l="0" r="0" t="0"/>
          <a:stretch/>
        </p:blipFill>
        <p:spPr>
          <a:xfrm>
            <a:off x="5660712" y="1368213"/>
            <a:ext cx="1979523" cy="2407088"/>
          </a:xfrm>
          <a:prstGeom prst="rect">
            <a:avLst/>
          </a:prstGeom>
          <a:noFill/>
          <a:ln>
            <a:noFill/>
          </a:ln>
        </p:spPr>
      </p:pic>
      <p:sp>
        <p:nvSpPr>
          <p:cNvPr id="388" name="Google Shape;388;g2f1834e442a_2_178"/>
          <p:cNvSpPr txBox="1"/>
          <p:nvPr/>
        </p:nvSpPr>
        <p:spPr>
          <a:xfrm>
            <a:off x="1022925" y="363447"/>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IN" sz="1200" u="none" cap="none" strike="noStrike">
                <a:solidFill>
                  <a:schemeClr val="dk1"/>
                </a:solidFill>
                <a:latin typeface="Calibri"/>
                <a:ea typeface="Calibri"/>
                <a:cs typeface="Calibri"/>
                <a:sym typeface="Calibri"/>
              </a:rPr>
              <a:t>/ethnuscodemithra</a:t>
            </a:r>
            <a:endParaRPr b="0" i="0" sz="1200" u="none" cap="none" strike="noStrike">
              <a:solidFill>
                <a:schemeClr val="dk1"/>
              </a:solidFill>
              <a:latin typeface="Calibri"/>
              <a:ea typeface="Calibri"/>
              <a:cs typeface="Calibri"/>
              <a:sym typeface="Calibri"/>
            </a:endParaRPr>
          </a:p>
        </p:txBody>
      </p:sp>
      <p:pic>
        <p:nvPicPr>
          <p:cNvPr id="389" name="Google Shape;389;g2f1834e442a_2_178"/>
          <p:cNvPicPr preferRelativeResize="0"/>
          <p:nvPr/>
        </p:nvPicPr>
        <p:blipFill rotWithShape="1">
          <a:blip r:embed="rId4">
            <a:alphaModFix/>
          </a:blip>
          <a:srcRect b="0" l="0" r="0" t="0"/>
          <a:stretch/>
        </p:blipFill>
        <p:spPr>
          <a:xfrm>
            <a:off x="300225" y="213608"/>
            <a:ext cx="713224" cy="644936"/>
          </a:xfrm>
          <a:prstGeom prst="rect">
            <a:avLst/>
          </a:prstGeom>
          <a:noFill/>
          <a:ln>
            <a:noFill/>
          </a:ln>
        </p:spPr>
      </p:pic>
      <p:pic>
        <p:nvPicPr>
          <p:cNvPr id="390" name="Google Shape;390;g2f1834e442a_2_178"/>
          <p:cNvPicPr preferRelativeResize="0"/>
          <p:nvPr/>
        </p:nvPicPr>
        <p:blipFill rotWithShape="1">
          <a:blip r:embed="rId5">
            <a:alphaModFix/>
          </a:blip>
          <a:srcRect b="0" l="0" r="0" t="0"/>
          <a:stretch/>
        </p:blipFill>
        <p:spPr>
          <a:xfrm>
            <a:off x="5388850" y="226355"/>
            <a:ext cx="644913" cy="644943"/>
          </a:xfrm>
          <a:prstGeom prst="rect">
            <a:avLst/>
          </a:prstGeom>
          <a:noFill/>
          <a:ln>
            <a:noFill/>
          </a:ln>
        </p:spPr>
      </p:pic>
      <p:sp>
        <p:nvSpPr>
          <p:cNvPr id="391" name="Google Shape;391;g2f1834e442a_2_178"/>
          <p:cNvSpPr txBox="1"/>
          <p:nvPr/>
        </p:nvSpPr>
        <p:spPr>
          <a:xfrm>
            <a:off x="6025875" y="363447"/>
            <a:ext cx="898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IN" sz="1200" u="none" cap="none" strike="noStrike">
                <a:solidFill>
                  <a:srgbClr val="4A86E8"/>
                </a:solidFill>
                <a:latin typeface="Calibri"/>
                <a:ea typeface="Calibri"/>
                <a:cs typeface="Calibri"/>
                <a:sym typeface="Calibri"/>
              </a:rPr>
              <a:t>/ethnus</a:t>
            </a:r>
            <a:endParaRPr b="1" i="0" sz="1200" u="none" cap="none" strike="noStrike">
              <a:solidFill>
                <a:srgbClr val="4A86E8"/>
              </a:solidFill>
              <a:latin typeface="Proxima Nova"/>
              <a:ea typeface="Proxima Nova"/>
              <a:cs typeface="Proxima Nova"/>
              <a:sym typeface="Proxima Nova"/>
            </a:endParaRPr>
          </a:p>
        </p:txBody>
      </p:sp>
      <p:sp>
        <p:nvSpPr>
          <p:cNvPr id="392" name="Google Shape;392;g2f1834e442a_2_178"/>
          <p:cNvSpPr txBox="1"/>
          <p:nvPr/>
        </p:nvSpPr>
        <p:spPr>
          <a:xfrm>
            <a:off x="3575139" y="374446"/>
            <a:ext cx="16734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IN" sz="1200" u="none" cap="none" strike="noStrike">
                <a:solidFill>
                  <a:srgbClr val="FF0000"/>
                </a:solidFill>
                <a:latin typeface="Calibri"/>
                <a:ea typeface="Calibri"/>
                <a:cs typeface="Calibri"/>
                <a:sym typeface="Calibri"/>
              </a:rPr>
              <a:t>Ethnus Codemithra</a:t>
            </a:r>
            <a:endParaRPr b="0" i="0" sz="1200" u="none" cap="none" strike="noStrike">
              <a:solidFill>
                <a:srgbClr val="FF0000"/>
              </a:solidFill>
              <a:latin typeface="Calibri"/>
              <a:ea typeface="Calibri"/>
              <a:cs typeface="Calibri"/>
              <a:sym typeface="Calibri"/>
            </a:endParaRPr>
          </a:p>
        </p:txBody>
      </p:sp>
      <p:pic>
        <p:nvPicPr>
          <p:cNvPr id="393" name="Google Shape;393;g2f1834e442a_2_178"/>
          <p:cNvPicPr preferRelativeResize="0"/>
          <p:nvPr/>
        </p:nvPicPr>
        <p:blipFill rotWithShape="1">
          <a:blip r:embed="rId6">
            <a:alphaModFix/>
          </a:blip>
          <a:srcRect b="0" l="2901" r="2900" t="0"/>
          <a:stretch/>
        </p:blipFill>
        <p:spPr>
          <a:xfrm>
            <a:off x="7065600" y="215383"/>
            <a:ext cx="608215" cy="644918"/>
          </a:xfrm>
          <a:prstGeom prst="rect">
            <a:avLst/>
          </a:prstGeom>
          <a:noFill/>
          <a:ln>
            <a:noFill/>
          </a:ln>
        </p:spPr>
      </p:pic>
      <p:sp>
        <p:nvSpPr>
          <p:cNvPr id="394" name="Google Shape;394;g2f1834e442a_2_178"/>
          <p:cNvSpPr txBox="1"/>
          <p:nvPr/>
        </p:nvSpPr>
        <p:spPr>
          <a:xfrm>
            <a:off x="7689950" y="374444"/>
            <a:ext cx="1320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0000"/>
              </a:buClr>
              <a:buSzPts val="1200"/>
              <a:buFont typeface="Calibri"/>
              <a:buNone/>
            </a:pPr>
            <a:r>
              <a:rPr b="0" i="0" lang="en-IN" sz="1200" u="none" cap="none" strike="noStrike">
                <a:solidFill>
                  <a:srgbClr val="FF0000"/>
                </a:solidFill>
                <a:latin typeface="Calibri"/>
                <a:ea typeface="Calibri"/>
                <a:cs typeface="Calibri"/>
                <a:sym typeface="Calibri"/>
              </a:rPr>
              <a:t>/code_mithra</a:t>
            </a:r>
            <a:endParaRPr b="0" i="0" sz="1200" u="none" cap="none" strike="noStrike">
              <a:solidFill>
                <a:srgbClr val="FF0000"/>
              </a:solidFill>
              <a:latin typeface="Calibri"/>
              <a:ea typeface="Calibri"/>
              <a:cs typeface="Calibri"/>
              <a:sym typeface="Calibri"/>
            </a:endParaRPr>
          </a:p>
        </p:txBody>
      </p:sp>
      <p:sp>
        <p:nvSpPr>
          <p:cNvPr id="395" name="Google Shape;395;g2f1834e442a_2_178"/>
          <p:cNvSpPr txBox="1"/>
          <p:nvPr/>
        </p:nvSpPr>
        <p:spPr>
          <a:xfrm>
            <a:off x="454025" y="3335479"/>
            <a:ext cx="4794300" cy="5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hlink"/>
              </a:buClr>
              <a:buSzPts val="2400"/>
              <a:buFont typeface="Calibri"/>
              <a:buNone/>
            </a:pPr>
            <a:r>
              <a:rPr b="0" i="0" lang="en-IN" sz="2400" u="sng" cap="none" strike="noStrike">
                <a:solidFill>
                  <a:schemeClr val="hlink"/>
                </a:solidFill>
                <a:latin typeface="Calibri"/>
                <a:ea typeface="Calibri"/>
                <a:cs typeface="Calibri"/>
                <a:sym typeface="Calibri"/>
                <a:hlinkClick r:id="rId7"/>
              </a:rPr>
              <a:t>https://learn.codemithra.com/</a:t>
            </a:r>
            <a:endParaRPr b="0" i="0" sz="2400" u="sng" cap="none" strike="noStrike">
              <a:solidFill>
                <a:schemeClr val="hlink"/>
              </a:solidFill>
              <a:latin typeface="Proxima Nova"/>
              <a:ea typeface="Proxima Nova"/>
              <a:cs typeface="Proxima Nova"/>
              <a:sym typeface="Proxima Nova"/>
              <a:hlinkClick r:id="rId8"/>
            </a:endParaRPr>
          </a:p>
        </p:txBody>
      </p:sp>
      <p:sp>
        <p:nvSpPr>
          <p:cNvPr id="396" name="Google Shape;396;g2f1834e442a_2_178"/>
          <p:cNvSpPr/>
          <p:nvPr/>
        </p:nvSpPr>
        <p:spPr>
          <a:xfrm>
            <a:off x="-25350" y="4051180"/>
            <a:ext cx="9169200" cy="1088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97" name="Google Shape;397;g2f1834e442a_2_178"/>
          <p:cNvSpPr txBox="1"/>
          <p:nvPr/>
        </p:nvSpPr>
        <p:spPr>
          <a:xfrm>
            <a:off x="1563475" y="4421940"/>
            <a:ext cx="21846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Proxima Nova"/>
              <a:buNone/>
            </a:pPr>
            <a:r>
              <a:rPr b="0" i="0" lang="en-IN" sz="1200" u="none" cap="none" strike="noStrike">
                <a:solidFill>
                  <a:schemeClr val="dk1"/>
                </a:solidFill>
                <a:latin typeface="Proxima Nova"/>
                <a:ea typeface="Proxima Nova"/>
                <a:cs typeface="Proxima Nova"/>
                <a:sym typeface="Proxima Nova"/>
              </a:rPr>
              <a:t>codemithra@ethnus.com</a:t>
            </a:r>
            <a:endParaRPr b="0" i="0" sz="1200" u="none" cap="none" strike="noStrike">
              <a:solidFill>
                <a:schemeClr val="dk1"/>
              </a:solidFill>
              <a:latin typeface="Proxima Nova"/>
              <a:ea typeface="Proxima Nova"/>
              <a:cs typeface="Proxima Nova"/>
              <a:sym typeface="Proxima Nova"/>
            </a:endParaRPr>
          </a:p>
        </p:txBody>
      </p:sp>
      <p:pic>
        <p:nvPicPr>
          <p:cNvPr id="398" name="Google Shape;398;g2f1834e442a_2_178"/>
          <p:cNvPicPr preferRelativeResize="0"/>
          <p:nvPr/>
        </p:nvPicPr>
        <p:blipFill rotWithShape="1">
          <a:blip r:embed="rId9">
            <a:alphaModFix/>
          </a:blip>
          <a:srcRect b="0" l="0" r="0" t="0"/>
          <a:stretch/>
        </p:blipFill>
        <p:spPr>
          <a:xfrm>
            <a:off x="5998788" y="4273864"/>
            <a:ext cx="713058" cy="713058"/>
          </a:xfrm>
          <a:prstGeom prst="rect">
            <a:avLst/>
          </a:prstGeom>
          <a:noFill/>
          <a:ln>
            <a:noFill/>
          </a:ln>
        </p:spPr>
      </p:pic>
      <p:pic>
        <p:nvPicPr>
          <p:cNvPr id="399" name="Google Shape;399;g2f1834e442a_2_178"/>
          <p:cNvPicPr preferRelativeResize="0"/>
          <p:nvPr/>
        </p:nvPicPr>
        <p:blipFill rotWithShape="1">
          <a:blip r:embed="rId10">
            <a:alphaModFix/>
          </a:blip>
          <a:srcRect b="0" l="0" r="0" t="0"/>
          <a:stretch/>
        </p:blipFill>
        <p:spPr>
          <a:xfrm>
            <a:off x="909825" y="4272109"/>
            <a:ext cx="716576" cy="716576"/>
          </a:xfrm>
          <a:prstGeom prst="rect">
            <a:avLst/>
          </a:prstGeom>
          <a:noFill/>
          <a:ln>
            <a:noFill/>
          </a:ln>
        </p:spPr>
      </p:pic>
      <p:pic>
        <p:nvPicPr>
          <p:cNvPr id="400" name="Google Shape;400;g2f1834e442a_2_178"/>
          <p:cNvPicPr preferRelativeResize="0"/>
          <p:nvPr/>
        </p:nvPicPr>
        <p:blipFill rotWithShape="1">
          <a:blip r:embed="rId11">
            <a:alphaModFix/>
          </a:blip>
          <a:srcRect b="0" l="0" r="0" t="0"/>
          <a:stretch/>
        </p:blipFill>
        <p:spPr>
          <a:xfrm>
            <a:off x="3712438" y="4284861"/>
            <a:ext cx="713058" cy="713058"/>
          </a:xfrm>
          <a:prstGeom prst="rect">
            <a:avLst/>
          </a:prstGeom>
          <a:noFill/>
          <a:ln>
            <a:noFill/>
          </a:ln>
        </p:spPr>
      </p:pic>
      <p:sp>
        <p:nvSpPr>
          <p:cNvPr id="401" name="Google Shape;401;g2f1834e442a_2_178"/>
          <p:cNvSpPr txBox="1"/>
          <p:nvPr/>
        </p:nvSpPr>
        <p:spPr>
          <a:xfrm>
            <a:off x="4425675" y="4421940"/>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Proxima Nova"/>
              <a:buNone/>
            </a:pPr>
            <a:r>
              <a:rPr b="0" i="0" lang="en-IN" sz="1200" u="none" cap="none" strike="noStrike">
                <a:solidFill>
                  <a:schemeClr val="dk1"/>
                </a:solidFill>
                <a:latin typeface="Proxima Nova"/>
                <a:ea typeface="Proxima Nova"/>
                <a:cs typeface="Proxima Nova"/>
                <a:sym typeface="Proxima Nova"/>
              </a:rPr>
              <a:t>+91 7815 095 095</a:t>
            </a:r>
            <a:endParaRPr b="0" i="0" sz="1200" u="none" cap="none" strike="noStrike">
              <a:solidFill>
                <a:schemeClr val="dk1"/>
              </a:solidFill>
              <a:latin typeface="Proxima Nova"/>
              <a:ea typeface="Proxima Nova"/>
              <a:cs typeface="Proxima Nova"/>
              <a:sym typeface="Proxima Nova"/>
            </a:endParaRPr>
          </a:p>
        </p:txBody>
      </p:sp>
      <p:sp>
        <p:nvSpPr>
          <p:cNvPr id="402" name="Google Shape;402;g2f1834e442a_2_178"/>
          <p:cNvSpPr txBox="1"/>
          <p:nvPr/>
        </p:nvSpPr>
        <p:spPr>
          <a:xfrm>
            <a:off x="6660975" y="4432938"/>
            <a:ext cx="1573200" cy="4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Proxima Nova"/>
              <a:buNone/>
            </a:pPr>
            <a:r>
              <a:rPr b="0" i="0" lang="en-IN" sz="1200" u="none" cap="none" strike="noStrike">
                <a:solidFill>
                  <a:schemeClr val="dk1"/>
                </a:solidFill>
                <a:latin typeface="Proxima Nova"/>
                <a:ea typeface="Proxima Nova"/>
                <a:cs typeface="Proxima Nova"/>
                <a:sym typeface="Proxima Nova"/>
              </a:rPr>
              <a:t>+91 9019 921 340</a:t>
            </a:r>
            <a:endParaRPr b="0" i="0" sz="1200" u="none" cap="none" strike="noStrike">
              <a:solidFill>
                <a:schemeClr val="dk1"/>
              </a:solidFill>
              <a:latin typeface="Proxima Nova"/>
              <a:ea typeface="Proxima Nova"/>
              <a:cs typeface="Proxima Nova"/>
              <a:sym typeface="Proxima Nova"/>
            </a:endParaRPr>
          </a:p>
        </p:txBody>
      </p:sp>
      <p:pic>
        <p:nvPicPr>
          <p:cNvPr id="403" name="Google Shape;403;g2f1834e442a_2_178"/>
          <p:cNvPicPr preferRelativeResize="0"/>
          <p:nvPr/>
        </p:nvPicPr>
        <p:blipFill rotWithShape="1">
          <a:blip r:embed="rId12">
            <a:alphaModFix/>
          </a:blip>
          <a:srcRect b="0" l="0" r="0" t="0"/>
          <a:stretch/>
        </p:blipFill>
        <p:spPr>
          <a:xfrm>
            <a:off x="2823886" y="269196"/>
            <a:ext cx="788272" cy="554265"/>
          </a:xfrm>
          <a:prstGeom prst="rect">
            <a:avLst/>
          </a:prstGeom>
          <a:noFill/>
          <a:ln>
            <a:noFill/>
          </a:ln>
        </p:spPr>
      </p:pic>
    </p:spTree>
  </p:cSld>
  <p:clrMapOvr>
    <a:masterClrMapping/>
  </p:clrMapOvr>
  <p:transition spd="med">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2f1834e442a_2_15"/>
          <p:cNvSpPr txBox="1"/>
          <p:nvPr/>
        </p:nvSpPr>
        <p:spPr>
          <a:xfrm>
            <a:off x="668976" y="1198799"/>
            <a:ext cx="7384200" cy="3144600"/>
          </a:xfrm>
          <a:prstGeom prst="rect">
            <a:avLst/>
          </a:pr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457200" lvl="0" marL="457200" marR="0" rtl="0" algn="l">
              <a:lnSpc>
                <a:spcPct val="100000"/>
              </a:lnSpc>
              <a:spcBef>
                <a:spcPts val="0"/>
              </a:spcBef>
              <a:spcAft>
                <a:spcPts val="0"/>
              </a:spcAft>
              <a:buClr>
                <a:schemeClr val="dk1"/>
              </a:buClr>
              <a:buSzPts val="1800"/>
              <a:buFont typeface="Arial"/>
              <a:buNone/>
            </a:pPr>
            <a:r>
              <a:rPr b="1" i="0" lang="en-IN" sz="1600" u="none" cap="none" strike="noStrike">
                <a:solidFill>
                  <a:schemeClr val="dk1"/>
                </a:solidFill>
                <a:latin typeface="Roboto"/>
                <a:ea typeface="Roboto"/>
                <a:cs typeface="Roboto"/>
                <a:sym typeface="Roboto"/>
              </a:rPr>
              <a:t>Squares from 25-75</a:t>
            </a:r>
            <a:endParaRPr sz="1600">
              <a:latin typeface="Roboto"/>
              <a:ea typeface="Roboto"/>
              <a:cs typeface="Roboto"/>
              <a:sym typeface="Roboto"/>
            </a:endParaRPr>
          </a:p>
          <a:p>
            <a:pPr indent="-457200" lvl="0" marL="457200" marR="0" rtl="0" algn="l">
              <a:lnSpc>
                <a:spcPct val="100000"/>
              </a:lnSpc>
              <a:spcBef>
                <a:spcPts val="800"/>
              </a:spcBef>
              <a:spcAft>
                <a:spcPts val="0"/>
              </a:spcAft>
              <a:buClr>
                <a:schemeClr val="dk1"/>
              </a:buClr>
              <a:buSzPts val="1800"/>
              <a:buFont typeface="Arial"/>
              <a:buNone/>
            </a:pPr>
            <a:r>
              <a:rPr i="0" lang="en-IN" sz="1600" u="none" cap="none" strike="noStrike">
                <a:solidFill>
                  <a:schemeClr val="dk1"/>
                </a:solidFill>
                <a:highlight>
                  <a:schemeClr val="lt1"/>
                </a:highlight>
                <a:latin typeface="Roboto"/>
                <a:ea typeface="Roboto"/>
                <a:cs typeface="Roboto"/>
                <a:sym typeface="Roboto"/>
              </a:rPr>
              <a:t>49^2</a:t>
            </a:r>
            <a:endParaRPr sz="1600">
              <a:latin typeface="Roboto"/>
              <a:ea typeface="Roboto"/>
              <a:cs typeface="Roboto"/>
              <a:sym typeface="Roboto"/>
            </a:endParaRPr>
          </a:p>
          <a:p>
            <a:pPr indent="0" lvl="0" marL="0" marR="0" rtl="0" algn="l">
              <a:lnSpc>
                <a:spcPct val="100000"/>
              </a:lnSpc>
              <a:spcBef>
                <a:spcPts val="800"/>
              </a:spcBef>
              <a:spcAft>
                <a:spcPts val="0"/>
              </a:spcAft>
              <a:buClr>
                <a:schemeClr val="dk1"/>
              </a:buClr>
              <a:buSzPts val="1100"/>
              <a:buFont typeface="Arial"/>
              <a:buNone/>
            </a:pPr>
            <a:r>
              <a:rPr b="1" i="0" lang="en-IN" sz="1600" u="none" cap="none" strike="noStrike">
                <a:solidFill>
                  <a:schemeClr val="dk1"/>
                </a:solidFill>
                <a:highlight>
                  <a:schemeClr val="lt1"/>
                </a:highlight>
                <a:latin typeface="Roboto"/>
                <a:ea typeface="Roboto"/>
                <a:cs typeface="Roboto"/>
                <a:sym typeface="Roboto"/>
              </a:rPr>
              <a:t>Step 1.</a:t>
            </a:r>
            <a:r>
              <a:rPr i="0" lang="en-IN" sz="1600" u="none" cap="none" strike="noStrike">
                <a:solidFill>
                  <a:schemeClr val="dk1"/>
                </a:solidFill>
                <a:highlight>
                  <a:schemeClr val="lt1"/>
                </a:highlight>
                <a:latin typeface="Roboto"/>
                <a:ea typeface="Roboto"/>
                <a:cs typeface="Roboto"/>
                <a:sym typeface="Roboto"/>
              </a:rPr>
              <a:t> Take the difference of given number by 25.</a:t>
            </a:r>
            <a:endParaRPr i="0" sz="1600" u="none" cap="none" strike="noStrike">
              <a:solidFill>
                <a:schemeClr val="dk1"/>
              </a:solidFill>
              <a:highlight>
                <a:schemeClr val="lt1"/>
              </a:highlight>
              <a:latin typeface="Roboto"/>
              <a:ea typeface="Roboto"/>
              <a:cs typeface="Roboto"/>
              <a:sym typeface="Roboto"/>
            </a:endParaRPr>
          </a:p>
          <a:p>
            <a:pPr indent="0" lvl="0" marL="0" marR="0" rtl="0" algn="l">
              <a:lnSpc>
                <a:spcPct val="100000"/>
              </a:lnSpc>
              <a:spcBef>
                <a:spcPts val="1600"/>
              </a:spcBef>
              <a:spcAft>
                <a:spcPts val="0"/>
              </a:spcAft>
              <a:buClr>
                <a:schemeClr val="dk1"/>
              </a:buClr>
              <a:buSzPts val="1100"/>
              <a:buFont typeface="Arial"/>
              <a:buNone/>
            </a:pPr>
            <a:r>
              <a:rPr i="0" lang="en-IN" sz="1600" u="none" cap="none" strike="noStrike">
                <a:solidFill>
                  <a:schemeClr val="dk1"/>
                </a:solidFill>
                <a:highlight>
                  <a:schemeClr val="lt1"/>
                </a:highlight>
                <a:latin typeface="Roboto"/>
                <a:ea typeface="Roboto"/>
                <a:cs typeface="Roboto"/>
                <a:sym typeface="Roboto"/>
              </a:rPr>
              <a:t>49~25=24</a:t>
            </a:r>
            <a:endParaRPr sz="1600">
              <a:latin typeface="Roboto"/>
              <a:ea typeface="Roboto"/>
              <a:cs typeface="Roboto"/>
              <a:sym typeface="Roboto"/>
            </a:endParaRPr>
          </a:p>
          <a:p>
            <a:pPr indent="0" lvl="0" marL="0" marR="0" rtl="0" algn="l">
              <a:lnSpc>
                <a:spcPct val="100000"/>
              </a:lnSpc>
              <a:spcBef>
                <a:spcPts val="1600"/>
              </a:spcBef>
              <a:spcAft>
                <a:spcPts val="0"/>
              </a:spcAft>
              <a:buClr>
                <a:schemeClr val="dk1"/>
              </a:buClr>
              <a:buSzPts val="1100"/>
              <a:buFont typeface="Arial"/>
              <a:buNone/>
            </a:pPr>
            <a:r>
              <a:rPr b="1" i="0" lang="en-IN" sz="1600" u="none" cap="none" strike="noStrike">
                <a:solidFill>
                  <a:schemeClr val="dk1"/>
                </a:solidFill>
                <a:highlight>
                  <a:schemeClr val="lt1"/>
                </a:highlight>
                <a:latin typeface="Roboto"/>
                <a:ea typeface="Roboto"/>
                <a:cs typeface="Roboto"/>
                <a:sym typeface="Roboto"/>
              </a:rPr>
              <a:t>Step 2.</a:t>
            </a:r>
            <a:r>
              <a:rPr i="0" lang="en-IN" sz="1600" u="none" cap="none" strike="noStrike">
                <a:solidFill>
                  <a:schemeClr val="dk1"/>
                </a:solidFill>
                <a:highlight>
                  <a:schemeClr val="lt1"/>
                </a:highlight>
                <a:latin typeface="Roboto"/>
                <a:ea typeface="Roboto"/>
                <a:cs typeface="Roboto"/>
                <a:sym typeface="Roboto"/>
              </a:rPr>
              <a:t> Take the difference of given number by 50 and find the square of that number.If square is single digit number add 0 before it.</a:t>
            </a:r>
            <a:endParaRPr i="0" sz="1600" u="none" cap="none" strike="noStrike">
              <a:solidFill>
                <a:schemeClr val="dk1"/>
              </a:solidFill>
              <a:highlight>
                <a:schemeClr val="lt1"/>
              </a:highlight>
              <a:latin typeface="Roboto"/>
              <a:ea typeface="Roboto"/>
              <a:cs typeface="Roboto"/>
              <a:sym typeface="Roboto"/>
            </a:endParaRPr>
          </a:p>
          <a:p>
            <a:pPr indent="0" lvl="0" marL="0" marR="0" rtl="0" algn="l">
              <a:lnSpc>
                <a:spcPct val="100000"/>
              </a:lnSpc>
              <a:spcBef>
                <a:spcPts val="1600"/>
              </a:spcBef>
              <a:spcAft>
                <a:spcPts val="0"/>
              </a:spcAft>
              <a:buClr>
                <a:schemeClr val="dk1"/>
              </a:buClr>
              <a:buSzPts val="1100"/>
              <a:buFont typeface="Arial"/>
              <a:buNone/>
            </a:pPr>
            <a:r>
              <a:rPr i="0" lang="en-IN" sz="1600" u="none" cap="none" strike="noStrike">
                <a:solidFill>
                  <a:schemeClr val="dk1"/>
                </a:solidFill>
                <a:highlight>
                  <a:schemeClr val="lt1"/>
                </a:highlight>
                <a:latin typeface="Roboto"/>
                <a:ea typeface="Roboto"/>
                <a:cs typeface="Roboto"/>
                <a:sym typeface="Roboto"/>
              </a:rPr>
              <a:t>50~49=1 &amp; 1^2=1  Hence it is single digit =&gt; 01 is result</a:t>
            </a:r>
            <a:endParaRPr sz="1600">
              <a:latin typeface="Roboto"/>
              <a:ea typeface="Roboto"/>
              <a:cs typeface="Roboto"/>
              <a:sym typeface="Roboto"/>
            </a:endParaRPr>
          </a:p>
          <a:p>
            <a:pPr indent="0" lvl="0" marL="0" marR="0" rtl="0" algn="l">
              <a:lnSpc>
                <a:spcPct val="100000"/>
              </a:lnSpc>
              <a:spcBef>
                <a:spcPts val="1600"/>
              </a:spcBef>
              <a:spcAft>
                <a:spcPts val="0"/>
              </a:spcAft>
              <a:buClr>
                <a:schemeClr val="dk1"/>
              </a:buClr>
              <a:buSzPts val="1100"/>
              <a:buFont typeface="Arial"/>
              <a:buNone/>
            </a:pPr>
            <a:r>
              <a:rPr b="1" i="0" lang="en-IN" sz="1600" u="none" cap="none" strike="noStrike">
                <a:solidFill>
                  <a:schemeClr val="dk1"/>
                </a:solidFill>
                <a:highlight>
                  <a:schemeClr val="lt1"/>
                </a:highlight>
                <a:latin typeface="Roboto"/>
                <a:ea typeface="Roboto"/>
                <a:cs typeface="Roboto"/>
                <a:sym typeface="Roboto"/>
              </a:rPr>
              <a:t>Step 3.</a:t>
            </a:r>
            <a:r>
              <a:rPr i="0" lang="en-IN" sz="1600" u="none" cap="none" strike="noStrike">
                <a:solidFill>
                  <a:schemeClr val="dk1"/>
                </a:solidFill>
                <a:highlight>
                  <a:schemeClr val="lt1"/>
                </a:highlight>
                <a:latin typeface="Roboto"/>
                <a:ea typeface="Roboto"/>
                <a:cs typeface="Roboto"/>
                <a:sym typeface="Roboto"/>
              </a:rPr>
              <a:t> Place the result from Step 2 next to the result from Step 1: 2401.</a:t>
            </a:r>
            <a:endParaRPr i="0" sz="1600" u="none" cap="none" strike="noStrike">
              <a:solidFill>
                <a:schemeClr val="dk1"/>
              </a:solidFill>
              <a:highlight>
                <a:schemeClr val="lt1"/>
              </a:highlight>
              <a:latin typeface="Roboto"/>
              <a:ea typeface="Roboto"/>
              <a:cs typeface="Roboto"/>
              <a:sym typeface="Roboto"/>
            </a:endParaRPr>
          </a:p>
        </p:txBody>
      </p:sp>
      <p:sp>
        <p:nvSpPr>
          <p:cNvPr id="133" name="Google Shape;133;g2f1834e442a_2_15"/>
          <p:cNvSpPr txBox="1"/>
          <p:nvPr/>
        </p:nvSpPr>
        <p:spPr>
          <a:xfrm>
            <a:off x="552397" y="630250"/>
            <a:ext cx="6481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2000" u="none" cap="none" strike="noStrike">
                <a:solidFill>
                  <a:srgbClr val="8181EF"/>
                </a:solidFill>
                <a:latin typeface="Roboto"/>
                <a:ea typeface="Roboto"/>
                <a:cs typeface="Roboto"/>
                <a:sym typeface="Roboto"/>
              </a:rPr>
              <a:t>SQUARES AND SQUARE ROOTS</a:t>
            </a:r>
            <a:endParaRPr b="1" i="0" sz="2000" u="none" cap="none" strike="noStrike">
              <a:solidFill>
                <a:srgbClr val="8181EF"/>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2f1834e442a_2_7"/>
          <p:cNvSpPr txBox="1"/>
          <p:nvPr/>
        </p:nvSpPr>
        <p:spPr>
          <a:xfrm>
            <a:off x="552397" y="630250"/>
            <a:ext cx="6481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2000" u="none" cap="none" strike="noStrike">
                <a:solidFill>
                  <a:srgbClr val="8181EF"/>
                </a:solidFill>
                <a:latin typeface="Roboto"/>
                <a:ea typeface="Roboto"/>
                <a:cs typeface="Roboto"/>
                <a:sym typeface="Roboto"/>
              </a:rPr>
              <a:t>SQUARES AND SQUARE ROOTS</a:t>
            </a:r>
            <a:endParaRPr b="1" i="0" sz="2000" u="none" cap="none" strike="noStrike">
              <a:solidFill>
                <a:srgbClr val="8181EF"/>
              </a:solidFill>
              <a:latin typeface="Roboto"/>
              <a:ea typeface="Roboto"/>
              <a:cs typeface="Roboto"/>
              <a:sym typeface="Roboto"/>
            </a:endParaRPr>
          </a:p>
        </p:txBody>
      </p:sp>
      <p:sp>
        <p:nvSpPr>
          <p:cNvPr id="139" name="Google Shape;139;g2f1834e442a_2_7"/>
          <p:cNvSpPr txBox="1"/>
          <p:nvPr/>
        </p:nvSpPr>
        <p:spPr>
          <a:xfrm>
            <a:off x="668976" y="1198799"/>
            <a:ext cx="7384200" cy="3144600"/>
          </a:xfrm>
          <a:prstGeom prst="rect">
            <a:avLst/>
          </a:pr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457200" lvl="0" marL="457200" rtl="0" algn="l">
              <a:spcBef>
                <a:spcPts val="0"/>
              </a:spcBef>
              <a:spcAft>
                <a:spcPts val="0"/>
              </a:spcAft>
              <a:buClr>
                <a:schemeClr val="dk1"/>
              </a:buClr>
              <a:buSzPts val="1800"/>
              <a:buFont typeface="Arial"/>
              <a:buNone/>
            </a:pPr>
            <a:r>
              <a:rPr b="1" lang="en-IN" sz="1600">
                <a:solidFill>
                  <a:schemeClr val="dk1"/>
                </a:solidFill>
                <a:latin typeface="Roboto"/>
                <a:ea typeface="Roboto"/>
                <a:cs typeface="Roboto"/>
                <a:sym typeface="Roboto"/>
              </a:rPr>
              <a:t>Squares from 25-75</a:t>
            </a:r>
            <a:endParaRPr b="1" sz="1600">
              <a:solidFill>
                <a:schemeClr val="dk1"/>
              </a:solidFill>
              <a:latin typeface="Roboto"/>
              <a:ea typeface="Roboto"/>
              <a:cs typeface="Roboto"/>
              <a:sym typeface="Roboto"/>
            </a:endParaRPr>
          </a:p>
          <a:p>
            <a:pPr indent="-457200" lvl="0" marL="457200" rtl="0" algn="l">
              <a:spcBef>
                <a:spcPts val="800"/>
              </a:spcBef>
              <a:spcAft>
                <a:spcPts val="0"/>
              </a:spcAft>
              <a:buClr>
                <a:schemeClr val="dk1"/>
              </a:buClr>
              <a:buSzPts val="1800"/>
              <a:buFont typeface="Arial"/>
              <a:buNone/>
            </a:pPr>
            <a:r>
              <a:rPr lang="en-IN" sz="1600">
                <a:solidFill>
                  <a:schemeClr val="dk1"/>
                </a:solidFill>
                <a:highlight>
                  <a:schemeClr val="lt1"/>
                </a:highlight>
                <a:latin typeface="Roboto"/>
                <a:ea typeface="Roboto"/>
                <a:cs typeface="Roboto"/>
                <a:sym typeface="Roboto"/>
              </a:rPr>
              <a:t>40^2</a:t>
            </a:r>
            <a:endParaRPr sz="1600">
              <a:solidFill>
                <a:schemeClr val="dk1"/>
              </a:solidFill>
              <a:highlight>
                <a:schemeClr val="lt1"/>
              </a:highlight>
              <a:latin typeface="Roboto"/>
              <a:ea typeface="Roboto"/>
              <a:cs typeface="Roboto"/>
              <a:sym typeface="Roboto"/>
            </a:endParaRPr>
          </a:p>
          <a:p>
            <a:pPr indent="0" lvl="0" marL="0" rtl="0" algn="l">
              <a:spcBef>
                <a:spcPts val="800"/>
              </a:spcBef>
              <a:spcAft>
                <a:spcPts val="0"/>
              </a:spcAft>
              <a:buClr>
                <a:schemeClr val="dk1"/>
              </a:buClr>
              <a:buSzPts val="1100"/>
              <a:buFont typeface="Arial"/>
              <a:buNone/>
            </a:pPr>
            <a:r>
              <a:rPr b="1" lang="en-IN" sz="1600">
                <a:solidFill>
                  <a:schemeClr val="dk1"/>
                </a:solidFill>
                <a:highlight>
                  <a:schemeClr val="lt1"/>
                </a:highlight>
                <a:latin typeface="Roboto"/>
                <a:ea typeface="Roboto"/>
                <a:cs typeface="Roboto"/>
                <a:sym typeface="Roboto"/>
              </a:rPr>
              <a:t>Step 1.</a:t>
            </a:r>
            <a:r>
              <a:rPr lang="en-IN" sz="1600">
                <a:solidFill>
                  <a:schemeClr val="dk1"/>
                </a:solidFill>
                <a:highlight>
                  <a:schemeClr val="lt1"/>
                </a:highlight>
                <a:latin typeface="Roboto"/>
                <a:ea typeface="Roboto"/>
                <a:cs typeface="Roboto"/>
                <a:sym typeface="Roboto"/>
              </a:rPr>
              <a:t> Take the difference of given number by 25.</a:t>
            </a:r>
            <a:endParaRPr sz="1600">
              <a:solidFill>
                <a:schemeClr val="dk1"/>
              </a:solidFill>
              <a:highlight>
                <a:schemeClr val="lt1"/>
              </a:highlight>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IN" sz="1600">
                <a:solidFill>
                  <a:schemeClr val="dk1"/>
                </a:solidFill>
                <a:highlight>
                  <a:schemeClr val="lt1"/>
                </a:highlight>
                <a:latin typeface="Roboto"/>
                <a:ea typeface="Roboto"/>
                <a:cs typeface="Roboto"/>
                <a:sym typeface="Roboto"/>
              </a:rPr>
              <a:t>40~25=15</a:t>
            </a:r>
            <a:endParaRPr sz="1600">
              <a:solidFill>
                <a:schemeClr val="dk1"/>
              </a:solidFill>
              <a:highlight>
                <a:schemeClr val="lt1"/>
              </a:highlight>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b="1" lang="en-IN" sz="1600">
                <a:solidFill>
                  <a:schemeClr val="dk1"/>
                </a:solidFill>
                <a:highlight>
                  <a:schemeClr val="lt1"/>
                </a:highlight>
                <a:latin typeface="Roboto"/>
                <a:ea typeface="Roboto"/>
                <a:cs typeface="Roboto"/>
                <a:sym typeface="Roboto"/>
              </a:rPr>
              <a:t>Step 2.</a:t>
            </a:r>
            <a:r>
              <a:rPr lang="en-IN" sz="1600">
                <a:solidFill>
                  <a:schemeClr val="dk1"/>
                </a:solidFill>
                <a:highlight>
                  <a:schemeClr val="lt1"/>
                </a:highlight>
                <a:latin typeface="Roboto"/>
                <a:ea typeface="Roboto"/>
                <a:cs typeface="Roboto"/>
                <a:sym typeface="Roboto"/>
              </a:rPr>
              <a:t> Take the difference of given number by 50 and find the square of that number. If Square is three digit number add 1st digit of square to the result of step1. </a:t>
            </a:r>
            <a:endParaRPr sz="1600">
              <a:solidFill>
                <a:schemeClr val="dk1"/>
              </a:solidFill>
              <a:highlight>
                <a:schemeClr val="lt1"/>
              </a:highlight>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IN" sz="1600">
                <a:solidFill>
                  <a:schemeClr val="dk1"/>
                </a:solidFill>
                <a:highlight>
                  <a:schemeClr val="lt1"/>
                </a:highlight>
                <a:latin typeface="Roboto"/>
                <a:ea typeface="Roboto"/>
                <a:cs typeface="Roboto"/>
                <a:sym typeface="Roboto"/>
              </a:rPr>
              <a:t>50~40=10 &amp; 10^2=100  Hence it is three digit add 1 to 15 =&gt; result of step1 is 16</a:t>
            </a:r>
            <a:endParaRPr sz="1600">
              <a:solidFill>
                <a:schemeClr val="dk1"/>
              </a:solidFill>
              <a:highlight>
                <a:schemeClr val="lt1"/>
              </a:highlight>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b="1" lang="en-IN" sz="1600">
                <a:solidFill>
                  <a:schemeClr val="dk1"/>
                </a:solidFill>
                <a:highlight>
                  <a:schemeClr val="lt1"/>
                </a:highlight>
                <a:latin typeface="Roboto"/>
                <a:ea typeface="Roboto"/>
                <a:cs typeface="Roboto"/>
                <a:sym typeface="Roboto"/>
              </a:rPr>
              <a:t>Step 3.</a:t>
            </a:r>
            <a:r>
              <a:rPr lang="en-IN" sz="1600">
                <a:solidFill>
                  <a:schemeClr val="dk1"/>
                </a:solidFill>
                <a:highlight>
                  <a:schemeClr val="lt1"/>
                </a:highlight>
                <a:latin typeface="Roboto"/>
                <a:ea typeface="Roboto"/>
                <a:cs typeface="Roboto"/>
                <a:sym typeface="Roboto"/>
              </a:rPr>
              <a:t> Place the result from Step 2 next to the result from Step 1: 1600.</a:t>
            </a:r>
            <a:endParaRPr b="1" sz="1600">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2f1834e442a_2_20"/>
          <p:cNvSpPr txBox="1"/>
          <p:nvPr/>
        </p:nvSpPr>
        <p:spPr>
          <a:xfrm>
            <a:off x="4115506" y="1318838"/>
            <a:ext cx="7281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600"/>
              </a:spcBef>
              <a:spcAft>
                <a:spcPts val="0"/>
              </a:spcAft>
              <a:buClr>
                <a:schemeClr val="dk1"/>
              </a:buClr>
              <a:buSzPts val="1100"/>
              <a:buFont typeface="Arial"/>
              <a:buNone/>
            </a:pPr>
            <a:r>
              <a:t/>
            </a:r>
            <a:endParaRPr b="1" i="0" sz="1400" u="none" cap="none" strike="noStrike">
              <a:solidFill>
                <a:schemeClr val="dk1"/>
              </a:solidFill>
              <a:highlight>
                <a:schemeClr val="lt1"/>
              </a:highlight>
              <a:latin typeface="Calibri"/>
              <a:ea typeface="Calibri"/>
              <a:cs typeface="Calibri"/>
              <a:sym typeface="Calibri"/>
            </a:endParaRPr>
          </a:p>
        </p:txBody>
      </p:sp>
      <p:sp>
        <p:nvSpPr>
          <p:cNvPr id="145" name="Google Shape;145;g2f1834e442a_2_20"/>
          <p:cNvSpPr txBox="1"/>
          <p:nvPr/>
        </p:nvSpPr>
        <p:spPr>
          <a:xfrm>
            <a:off x="552397" y="630250"/>
            <a:ext cx="6481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2000" u="none" cap="none" strike="noStrike">
                <a:solidFill>
                  <a:srgbClr val="8181EF"/>
                </a:solidFill>
                <a:latin typeface="Roboto"/>
                <a:ea typeface="Roboto"/>
                <a:cs typeface="Roboto"/>
                <a:sym typeface="Roboto"/>
              </a:rPr>
              <a:t>SQUARES AND SQUARE ROOTS</a:t>
            </a:r>
            <a:endParaRPr b="1" i="0" sz="2000" u="none" cap="none" strike="noStrike">
              <a:solidFill>
                <a:srgbClr val="8181EF"/>
              </a:solidFill>
              <a:latin typeface="Roboto"/>
              <a:ea typeface="Roboto"/>
              <a:cs typeface="Roboto"/>
              <a:sym typeface="Roboto"/>
            </a:endParaRPr>
          </a:p>
        </p:txBody>
      </p:sp>
      <p:sp>
        <p:nvSpPr>
          <p:cNvPr id="146" name="Google Shape;146;g2f1834e442a_2_20"/>
          <p:cNvSpPr txBox="1"/>
          <p:nvPr/>
        </p:nvSpPr>
        <p:spPr>
          <a:xfrm>
            <a:off x="668976" y="1198799"/>
            <a:ext cx="7384200" cy="3144600"/>
          </a:xfrm>
          <a:prstGeom prst="rect">
            <a:avLst/>
          </a:pr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457200" lvl="0" marL="457200" rtl="0" algn="l">
              <a:spcBef>
                <a:spcPts val="0"/>
              </a:spcBef>
              <a:spcAft>
                <a:spcPts val="0"/>
              </a:spcAft>
              <a:buClr>
                <a:schemeClr val="dk1"/>
              </a:buClr>
              <a:buSzPts val="1800"/>
              <a:buFont typeface="Arial"/>
              <a:buNone/>
            </a:pPr>
            <a:r>
              <a:rPr b="1" lang="en-IN" sz="1600">
                <a:solidFill>
                  <a:schemeClr val="dk1"/>
                </a:solidFill>
                <a:latin typeface="Roboto"/>
                <a:ea typeface="Roboto"/>
                <a:cs typeface="Roboto"/>
                <a:sym typeface="Roboto"/>
              </a:rPr>
              <a:t>Squares from 76-125</a:t>
            </a:r>
            <a:endParaRPr sz="1600">
              <a:solidFill>
                <a:schemeClr val="dk1"/>
              </a:solidFill>
              <a:latin typeface="Roboto"/>
              <a:ea typeface="Roboto"/>
              <a:cs typeface="Roboto"/>
              <a:sym typeface="Roboto"/>
            </a:endParaRPr>
          </a:p>
          <a:p>
            <a:pPr indent="-457200" lvl="0" marL="457200" rtl="0" algn="l">
              <a:spcBef>
                <a:spcPts val="800"/>
              </a:spcBef>
              <a:spcAft>
                <a:spcPts val="0"/>
              </a:spcAft>
              <a:buClr>
                <a:schemeClr val="dk1"/>
              </a:buClr>
              <a:buSzPts val="1800"/>
              <a:buFont typeface="Arial"/>
              <a:buNone/>
            </a:pPr>
            <a:r>
              <a:rPr lang="en-IN" sz="1600">
                <a:solidFill>
                  <a:schemeClr val="dk1"/>
                </a:solidFill>
                <a:highlight>
                  <a:schemeClr val="lt1"/>
                </a:highlight>
                <a:latin typeface="Roboto"/>
                <a:ea typeface="Roboto"/>
                <a:cs typeface="Roboto"/>
                <a:sym typeface="Roboto"/>
              </a:rPr>
              <a:t>99^2</a:t>
            </a:r>
            <a:endParaRPr sz="1600">
              <a:solidFill>
                <a:schemeClr val="dk1"/>
              </a:solidFill>
              <a:latin typeface="Roboto"/>
              <a:ea typeface="Roboto"/>
              <a:cs typeface="Roboto"/>
              <a:sym typeface="Roboto"/>
            </a:endParaRPr>
          </a:p>
          <a:p>
            <a:pPr indent="0" lvl="0" marL="0" rtl="0" algn="l">
              <a:spcBef>
                <a:spcPts val="800"/>
              </a:spcBef>
              <a:spcAft>
                <a:spcPts val="0"/>
              </a:spcAft>
              <a:buClr>
                <a:schemeClr val="dk1"/>
              </a:buClr>
              <a:buSzPts val="1100"/>
              <a:buFont typeface="Arial"/>
              <a:buNone/>
            </a:pPr>
            <a:r>
              <a:rPr b="1" lang="en-IN" sz="1600">
                <a:solidFill>
                  <a:schemeClr val="dk1"/>
                </a:solidFill>
                <a:highlight>
                  <a:schemeClr val="lt1"/>
                </a:highlight>
                <a:latin typeface="Roboto"/>
                <a:ea typeface="Roboto"/>
                <a:cs typeface="Roboto"/>
                <a:sym typeface="Roboto"/>
              </a:rPr>
              <a:t>Step 1.</a:t>
            </a:r>
            <a:r>
              <a:rPr lang="en-IN" sz="1600">
                <a:solidFill>
                  <a:schemeClr val="dk1"/>
                </a:solidFill>
                <a:highlight>
                  <a:schemeClr val="lt1"/>
                </a:highlight>
                <a:latin typeface="Roboto"/>
                <a:ea typeface="Roboto"/>
                <a:cs typeface="Roboto"/>
                <a:sym typeface="Roboto"/>
              </a:rPr>
              <a:t> Take the difference of given number by 100. And find square, If it is single digit add 0 before it.</a:t>
            </a:r>
            <a:endParaRPr sz="1600">
              <a:solidFill>
                <a:schemeClr val="dk1"/>
              </a:solidFill>
              <a:latin typeface="Roboto"/>
              <a:ea typeface="Roboto"/>
              <a:cs typeface="Roboto"/>
              <a:sym typeface="Roboto"/>
            </a:endParaRPr>
          </a:p>
          <a:p>
            <a:pPr indent="0" lvl="0" marL="0" rtl="0" algn="l">
              <a:spcBef>
                <a:spcPts val="800"/>
              </a:spcBef>
              <a:spcAft>
                <a:spcPts val="0"/>
              </a:spcAft>
              <a:buClr>
                <a:schemeClr val="dk1"/>
              </a:buClr>
              <a:buSzPts val="1100"/>
              <a:buFont typeface="Arial"/>
              <a:buNone/>
            </a:pPr>
            <a:r>
              <a:rPr lang="en-IN" sz="1600">
                <a:solidFill>
                  <a:schemeClr val="dk1"/>
                </a:solidFill>
                <a:highlight>
                  <a:schemeClr val="lt1"/>
                </a:highlight>
                <a:latin typeface="Roboto"/>
                <a:ea typeface="Roboto"/>
                <a:cs typeface="Roboto"/>
                <a:sym typeface="Roboto"/>
              </a:rPr>
              <a:t>100~99=1  =&gt; 01.</a:t>
            </a:r>
            <a:endParaRPr sz="1600">
              <a:solidFill>
                <a:schemeClr val="dk1"/>
              </a:solidFill>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b="1" lang="en-IN" sz="1600">
                <a:solidFill>
                  <a:schemeClr val="dk1"/>
                </a:solidFill>
                <a:highlight>
                  <a:schemeClr val="lt1"/>
                </a:highlight>
                <a:latin typeface="Roboto"/>
                <a:ea typeface="Roboto"/>
                <a:cs typeface="Roboto"/>
                <a:sym typeface="Roboto"/>
              </a:rPr>
              <a:t>Step 2.</a:t>
            </a:r>
            <a:r>
              <a:rPr lang="en-IN" sz="1600">
                <a:solidFill>
                  <a:schemeClr val="dk1"/>
                </a:solidFill>
                <a:highlight>
                  <a:schemeClr val="lt1"/>
                </a:highlight>
                <a:latin typeface="Roboto"/>
                <a:ea typeface="Roboto"/>
                <a:cs typeface="Roboto"/>
                <a:sym typeface="Roboto"/>
              </a:rPr>
              <a:t> Subtract the result of 1st step from given number.</a:t>
            </a:r>
            <a:endParaRPr sz="1600">
              <a:solidFill>
                <a:schemeClr val="dk1"/>
              </a:solidFill>
              <a:highlight>
                <a:schemeClr val="lt1"/>
              </a:highlight>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IN" sz="1600">
                <a:solidFill>
                  <a:schemeClr val="dk1"/>
                </a:solidFill>
                <a:highlight>
                  <a:schemeClr val="lt1"/>
                </a:highlight>
                <a:latin typeface="Roboto"/>
                <a:ea typeface="Roboto"/>
                <a:cs typeface="Roboto"/>
                <a:sym typeface="Roboto"/>
              </a:rPr>
              <a:t>99-1=98.</a:t>
            </a:r>
            <a:endParaRPr sz="1600">
              <a:solidFill>
                <a:schemeClr val="dk1"/>
              </a:solidFill>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b="1" lang="en-IN" sz="1600">
                <a:solidFill>
                  <a:schemeClr val="dk1"/>
                </a:solidFill>
                <a:highlight>
                  <a:schemeClr val="lt1"/>
                </a:highlight>
                <a:latin typeface="Roboto"/>
                <a:ea typeface="Roboto"/>
                <a:cs typeface="Roboto"/>
                <a:sym typeface="Roboto"/>
              </a:rPr>
              <a:t>Step 3.</a:t>
            </a:r>
            <a:r>
              <a:rPr lang="en-IN" sz="1600">
                <a:solidFill>
                  <a:schemeClr val="dk1"/>
                </a:solidFill>
                <a:highlight>
                  <a:schemeClr val="lt1"/>
                </a:highlight>
                <a:latin typeface="Roboto"/>
                <a:ea typeface="Roboto"/>
                <a:cs typeface="Roboto"/>
                <a:sym typeface="Roboto"/>
              </a:rPr>
              <a:t> Place the result from Step 1 next to the result from Step 2: 9801</a:t>
            </a:r>
            <a:endParaRPr b="1" sz="16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2f1834e442a_2_25"/>
          <p:cNvSpPr txBox="1"/>
          <p:nvPr/>
        </p:nvSpPr>
        <p:spPr>
          <a:xfrm>
            <a:off x="552397" y="630250"/>
            <a:ext cx="6481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2000" u="none" cap="none" strike="noStrike">
                <a:solidFill>
                  <a:srgbClr val="8181EF"/>
                </a:solidFill>
                <a:latin typeface="Roboto"/>
                <a:ea typeface="Roboto"/>
                <a:cs typeface="Roboto"/>
                <a:sym typeface="Roboto"/>
              </a:rPr>
              <a:t>SQUARES AND SQUARE ROOTS</a:t>
            </a:r>
            <a:endParaRPr b="1" i="0" sz="2000" u="none" cap="none" strike="noStrike">
              <a:solidFill>
                <a:srgbClr val="8181EF"/>
              </a:solidFill>
              <a:latin typeface="Roboto"/>
              <a:ea typeface="Roboto"/>
              <a:cs typeface="Roboto"/>
              <a:sym typeface="Roboto"/>
            </a:endParaRPr>
          </a:p>
        </p:txBody>
      </p:sp>
      <p:sp>
        <p:nvSpPr>
          <p:cNvPr id="152" name="Google Shape;152;g2f1834e442a_2_25"/>
          <p:cNvSpPr txBox="1"/>
          <p:nvPr/>
        </p:nvSpPr>
        <p:spPr>
          <a:xfrm>
            <a:off x="668976" y="1198799"/>
            <a:ext cx="7384200" cy="3144600"/>
          </a:xfrm>
          <a:prstGeom prst="rect">
            <a:avLst/>
          </a:pr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457200" lvl="0" marL="457200" rtl="0" algn="l">
              <a:spcBef>
                <a:spcPts val="0"/>
              </a:spcBef>
              <a:spcAft>
                <a:spcPts val="0"/>
              </a:spcAft>
              <a:buClr>
                <a:schemeClr val="dk1"/>
              </a:buClr>
              <a:buSzPts val="1800"/>
              <a:buFont typeface="Arial"/>
              <a:buNone/>
            </a:pPr>
            <a:r>
              <a:rPr b="1" lang="en-IN" sz="1600">
                <a:solidFill>
                  <a:schemeClr val="dk1"/>
                </a:solidFill>
                <a:latin typeface="Roboto"/>
                <a:ea typeface="Roboto"/>
                <a:cs typeface="Roboto"/>
                <a:sym typeface="Roboto"/>
              </a:rPr>
              <a:t>Squares from 76-125</a:t>
            </a:r>
            <a:endParaRPr b="1" sz="1600">
              <a:solidFill>
                <a:schemeClr val="dk1"/>
              </a:solidFill>
              <a:latin typeface="Roboto"/>
              <a:ea typeface="Roboto"/>
              <a:cs typeface="Roboto"/>
              <a:sym typeface="Roboto"/>
            </a:endParaRPr>
          </a:p>
          <a:p>
            <a:pPr indent="-457200" lvl="0" marL="457200" rtl="0" algn="l">
              <a:spcBef>
                <a:spcPts val="800"/>
              </a:spcBef>
              <a:spcAft>
                <a:spcPts val="0"/>
              </a:spcAft>
              <a:buClr>
                <a:schemeClr val="dk1"/>
              </a:buClr>
              <a:buSzPts val="1800"/>
              <a:buFont typeface="Arial"/>
              <a:buNone/>
            </a:pPr>
            <a:r>
              <a:rPr lang="en-IN" sz="1600">
                <a:solidFill>
                  <a:schemeClr val="dk1"/>
                </a:solidFill>
                <a:highlight>
                  <a:schemeClr val="lt1"/>
                </a:highlight>
                <a:latin typeface="Roboto"/>
                <a:ea typeface="Roboto"/>
                <a:cs typeface="Roboto"/>
                <a:sym typeface="Roboto"/>
              </a:rPr>
              <a:t>76^2</a:t>
            </a:r>
            <a:endParaRPr sz="1600">
              <a:solidFill>
                <a:schemeClr val="dk1"/>
              </a:solidFill>
              <a:highlight>
                <a:schemeClr val="lt1"/>
              </a:highlight>
              <a:latin typeface="Roboto"/>
              <a:ea typeface="Roboto"/>
              <a:cs typeface="Roboto"/>
              <a:sym typeface="Roboto"/>
            </a:endParaRPr>
          </a:p>
          <a:p>
            <a:pPr indent="0" lvl="0" marL="0" rtl="0" algn="l">
              <a:spcBef>
                <a:spcPts val="800"/>
              </a:spcBef>
              <a:spcAft>
                <a:spcPts val="0"/>
              </a:spcAft>
              <a:buClr>
                <a:schemeClr val="dk1"/>
              </a:buClr>
              <a:buSzPts val="1100"/>
              <a:buFont typeface="Arial"/>
              <a:buNone/>
            </a:pPr>
            <a:r>
              <a:rPr b="1" lang="en-IN" sz="1600">
                <a:solidFill>
                  <a:schemeClr val="dk1"/>
                </a:solidFill>
                <a:highlight>
                  <a:schemeClr val="lt1"/>
                </a:highlight>
                <a:latin typeface="Roboto"/>
                <a:ea typeface="Roboto"/>
                <a:cs typeface="Roboto"/>
                <a:sym typeface="Roboto"/>
              </a:rPr>
              <a:t>Step 1.</a:t>
            </a:r>
            <a:r>
              <a:rPr lang="en-IN" sz="1600">
                <a:solidFill>
                  <a:schemeClr val="dk1"/>
                </a:solidFill>
                <a:highlight>
                  <a:schemeClr val="lt1"/>
                </a:highlight>
                <a:latin typeface="Roboto"/>
                <a:ea typeface="Roboto"/>
                <a:cs typeface="Roboto"/>
                <a:sym typeface="Roboto"/>
              </a:rPr>
              <a:t> Take the difference of given number by 100. And find square, If it is three digit number add the first digit to result of step 2.</a:t>
            </a:r>
            <a:endParaRPr sz="1600">
              <a:solidFill>
                <a:schemeClr val="dk2"/>
              </a:solidFill>
              <a:latin typeface="Roboto"/>
              <a:ea typeface="Roboto"/>
              <a:cs typeface="Roboto"/>
              <a:sym typeface="Roboto"/>
            </a:endParaRPr>
          </a:p>
          <a:p>
            <a:pPr indent="0" lvl="0" marL="0" rtl="0" algn="l">
              <a:spcBef>
                <a:spcPts val="800"/>
              </a:spcBef>
              <a:spcAft>
                <a:spcPts val="0"/>
              </a:spcAft>
              <a:buClr>
                <a:schemeClr val="dk1"/>
              </a:buClr>
              <a:buSzPts val="1100"/>
              <a:buFont typeface="Arial"/>
              <a:buNone/>
            </a:pPr>
            <a:r>
              <a:rPr lang="en-IN" sz="1600">
                <a:solidFill>
                  <a:schemeClr val="dk1"/>
                </a:solidFill>
                <a:highlight>
                  <a:schemeClr val="lt1"/>
                </a:highlight>
                <a:latin typeface="Roboto"/>
                <a:ea typeface="Roboto"/>
                <a:cs typeface="Roboto"/>
                <a:sym typeface="Roboto"/>
              </a:rPr>
              <a:t>100~76=24  =&gt; 576. after giving 5 to step 2, number is 76.</a:t>
            </a:r>
            <a:endParaRPr sz="1600">
              <a:solidFill>
                <a:schemeClr val="dk1"/>
              </a:solidFill>
              <a:highlight>
                <a:schemeClr val="lt1"/>
              </a:highlight>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b="1" lang="en-IN" sz="1600">
                <a:solidFill>
                  <a:schemeClr val="dk1"/>
                </a:solidFill>
                <a:highlight>
                  <a:schemeClr val="lt1"/>
                </a:highlight>
                <a:latin typeface="Roboto"/>
                <a:ea typeface="Roboto"/>
                <a:cs typeface="Roboto"/>
                <a:sym typeface="Roboto"/>
              </a:rPr>
              <a:t>Step 2.</a:t>
            </a:r>
            <a:r>
              <a:rPr lang="en-IN" sz="1600">
                <a:solidFill>
                  <a:schemeClr val="dk1"/>
                </a:solidFill>
                <a:highlight>
                  <a:schemeClr val="lt1"/>
                </a:highlight>
                <a:latin typeface="Roboto"/>
                <a:ea typeface="Roboto"/>
                <a:cs typeface="Roboto"/>
                <a:sym typeface="Roboto"/>
              </a:rPr>
              <a:t> Subtract the result of 1st step from given number.</a:t>
            </a:r>
            <a:endParaRPr sz="1600">
              <a:solidFill>
                <a:schemeClr val="dk1"/>
              </a:solidFill>
              <a:highlight>
                <a:schemeClr val="lt1"/>
              </a:highlight>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IN" sz="1600">
                <a:solidFill>
                  <a:schemeClr val="dk1"/>
                </a:solidFill>
                <a:highlight>
                  <a:schemeClr val="lt1"/>
                </a:highlight>
                <a:latin typeface="Roboto"/>
                <a:ea typeface="Roboto"/>
                <a:cs typeface="Roboto"/>
                <a:sym typeface="Roboto"/>
              </a:rPr>
              <a:t>76-24=52. Hence result of step 1 is 576, 52+5=57.</a:t>
            </a:r>
            <a:endParaRPr sz="1600">
              <a:solidFill>
                <a:schemeClr val="dk1"/>
              </a:solidFill>
              <a:highlight>
                <a:schemeClr val="lt1"/>
              </a:highlight>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b="1" lang="en-IN" sz="1600">
                <a:solidFill>
                  <a:schemeClr val="dk1"/>
                </a:solidFill>
                <a:highlight>
                  <a:schemeClr val="lt1"/>
                </a:highlight>
                <a:latin typeface="Roboto"/>
                <a:ea typeface="Roboto"/>
                <a:cs typeface="Roboto"/>
                <a:sym typeface="Roboto"/>
              </a:rPr>
              <a:t>Step 3.</a:t>
            </a:r>
            <a:r>
              <a:rPr lang="en-IN" sz="1600">
                <a:solidFill>
                  <a:schemeClr val="dk1"/>
                </a:solidFill>
                <a:highlight>
                  <a:schemeClr val="lt1"/>
                </a:highlight>
                <a:latin typeface="Roboto"/>
                <a:ea typeface="Roboto"/>
                <a:cs typeface="Roboto"/>
                <a:sym typeface="Roboto"/>
              </a:rPr>
              <a:t> Place the result from Step 1 next to the result from Step 2: 5776.</a:t>
            </a:r>
            <a:endParaRPr b="1" sz="1600">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2f1834e442a_2_30"/>
          <p:cNvSpPr txBox="1"/>
          <p:nvPr/>
        </p:nvSpPr>
        <p:spPr>
          <a:xfrm>
            <a:off x="567003" y="1170003"/>
            <a:ext cx="8010000" cy="302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IN" sz="1600" u="none" cap="none" strike="noStrike">
                <a:solidFill>
                  <a:schemeClr val="dk1"/>
                </a:solidFill>
                <a:latin typeface="Roboto"/>
                <a:ea typeface="Roboto"/>
                <a:cs typeface="Roboto"/>
                <a:sym typeface="Roboto"/>
              </a:rPr>
              <a:t>Finding the square root of perfect squares</a:t>
            </a:r>
            <a:endParaRPr sz="1600">
              <a:latin typeface="Roboto"/>
              <a:ea typeface="Roboto"/>
              <a:cs typeface="Roboto"/>
              <a:sym typeface="Roboto"/>
            </a:endParaRPr>
          </a:p>
          <a:p>
            <a:pPr indent="0" lvl="0" marL="0" marR="0" rtl="0" algn="l">
              <a:lnSpc>
                <a:spcPct val="100000"/>
              </a:lnSpc>
              <a:spcBef>
                <a:spcPts val="800"/>
              </a:spcBef>
              <a:spcAft>
                <a:spcPts val="0"/>
              </a:spcAft>
              <a:buClr>
                <a:schemeClr val="dk1"/>
              </a:buClr>
              <a:buSzPts val="1800"/>
              <a:buFont typeface="Arial"/>
              <a:buNone/>
            </a:pPr>
            <a:r>
              <a:rPr b="1" i="0" lang="en-IN" sz="1600" u="none" cap="none" strike="noStrike">
                <a:solidFill>
                  <a:schemeClr val="dk1"/>
                </a:solidFill>
                <a:latin typeface="Roboto"/>
                <a:ea typeface="Roboto"/>
                <a:cs typeface="Roboto"/>
                <a:sym typeface="Roboto"/>
              </a:rPr>
              <a:t>EXAMPLE: Find the square root of 7056?</a:t>
            </a:r>
            <a:endParaRPr i="0" sz="1600" u="none" cap="none" strike="noStrike">
              <a:solidFill>
                <a:schemeClr val="dk1"/>
              </a:solidFill>
              <a:latin typeface="Roboto"/>
              <a:ea typeface="Roboto"/>
              <a:cs typeface="Roboto"/>
              <a:sym typeface="Roboto"/>
            </a:endParaRPr>
          </a:p>
          <a:p>
            <a:pPr indent="0" lvl="0" marL="0" marR="0" rtl="0" algn="l">
              <a:lnSpc>
                <a:spcPct val="100000"/>
              </a:lnSpc>
              <a:spcBef>
                <a:spcPts val="800"/>
              </a:spcBef>
              <a:spcAft>
                <a:spcPts val="0"/>
              </a:spcAft>
              <a:buClr>
                <a:schemeClr val="dk1"/>
              </a:buClr>
              <a:buSzPts val="1100"/>
              <a:buFont typeface="Arial"/>
              <a:buNone/>
            </a:pPr>
            <a:r>
              <a:rPr i="0" lang="en-IN" sz="1600" u="none" cap="none" strike="noStrike">
                <a:solidFill>
                  <a:schemeClr val="dk1"/>
                </a:solidFill>
                <a:latin typeface="Roboto"/>
                <a:ea typeface="Roboto"/>
                <a:cs typeface="Roboto"/>
                <a:sym typeface="Roboto"/>
              </a:rPr>
              <a:t>We pair the digits up starting from the right side. Since there is one extra left over after two pairs are formed,we club it with the pair closest to it.</a:t>
            </a:r>
            <a:endParaRPr sz="1600">
              <a:latin typeface="Roboto"/>
              <a:ea typeface="Roboto"/>
              <a:cs typeface="Roboto"/>
              <a:sym typeface="Roboto"/>
            </a:endParaRPr>
          </a:p>
          <a:p>
            <a:pPr indent="0" lvl="0" marL="0" marR="0" rtl="0" algn="l">
              <a:lnSpc>
                <a:spcPct val="100000"/>
              </a:lnSpc>
              <a:spcBef>
                <a:spcPts val="800"/>
              </a:spcBef>
              <a:spcAft>
                <a:spcPts val="0"/>
              </a:spcAft>
              <a:buClr>
                <a:schemeClr val="dk1"/>
              </a:buClr>
              <a:buSzPts val="1100"/>
              <a:buFont typeface="Arial"/>
              <a:buNone/>
            </a:pPr>
            <a:r>
              <a:rPr i="0" lang="en-IN" sz="1600" u="none" cap="none" strike="noStrike">
                <a:solidFill>
                  <a:schemeClr val="dk1"/>
                </a:solidFill>
                <a:latin typeface="Roboto"/>
                <a:ea typeface="Roboto"/>
                <a:cs typeface="Roboto"/>
                <a:sym typeface="Roboto"/>
              </a:rPr>
              <a:t>Unit digit will be </a:t>
            </a:r>
            <a:r>
              <a:rPr b="1" i="0" lang="en-IN" sz="1600" u="none" cap="none" strike="noStrike">
                <a:solidFill>
                  <a:schemeClr val="dk1"/>
                </a:solidFill>
                <a:latin typeface="Roboto"/>
                <a:ea typeface="Roboto"/>
                <a:cs typeface="Roboto"/>
                <a:sym typeface="Roboto"/>
              </a:rPr>
              <a:t>4 or 6</a:t>
            </a:r>
            <a:endParaRPr sz="1600">
              <a:latin typeface="Roboto"/>
              <a:ea typeface="Roboto"/>
              <a:cs typeface="Roboto"/>
              <a:sym typeface="Roboto"/>
            </a:endParaRPr>
          </a:p>
          <a:p>
            <a:pPr indent="0" lvl="0" marL="0" marR="0" rtl="0" algn="l">
              <a:lnSpc>
                <a:spcPct val="100000"/>
              </a:lnSpc>
              <a:spcBef>
                <a:spcPts val="800"/>
              </a:spcBef>
              <a:spcAft>
                <a:spcPts val="0"/>
              </a:spcAft>
              <a:buClr>
                <a:schemeClr val="dk1"/>
              </a:buClr>
              <a:buSzPts val="1100"/>
              <a:buFont typeface="Arial"/>
              <a:buNone/>
            </a:pPr>
            <a:r>
              <a:rPr i="0" lang="en-IN" sz="1600" u="none" cap="none" strike="noStrike">
                <a:solidFill>
                  <a:schemeClr val="dk1"/>
                </a:solidFill>
                <a:latin typeface="Roboto"/>
                <a:ea typeface="Roboto"/>
                <a:cs typeface="Roboto"/>
                <a:sym typeface="Roboto"/>
              </a:rPr>
              <a:t>Since, 64&lt;70&lt;81, so the square root will definitely be </a:t>
            </a:r>
            <a:r>
              <a:rPr b="1" i="0" lang="en-IN" sz="1600" u="none" cap="none" strike="noStrike">
                <a:solidFill>
                  <a:schemeClr val="dk1"/>
                </a:solidFill>
                <a:latin typeface="Roboto"/>
                <a:ea typeface="Roboto"/>
                <a:cs typeface="Roboto"/>
                <a:sym typeface="Roboto"/>
              </a:rPr>
              <a:t>84 or 86.</a:t>
            </a:r>
            <a:endParaRPr sz="1600">
              <a:latin typeface="Roboto"/>
              <a:ea typeface="Roboto"/>
              <a:cs typeface="Roboto"/>
              <a:sym typeface="Roboto"/>
            </a:endParaRPr>
          </a:p>
          <a:p>
            <a:pPr indent="0" lvl="0" marL="0" marR="0" rtl="0" algn="l">
              <a:lnSpc>
                <a:spcPct val="100000"/>
              </a:lnSpc>
              <a:spcBef>
                <a:spcPts val="800"/>
              </a:spcBef>
              <a:spcAft>
                <a:spcPts val="0"/>
              </a:spcAft>
              <a:buClr>
                <a:schemeClr val="dk1"/>
              </a:buClr>
              <a:buSzPts val="1100"/>
              <a:buFont typeface="Arial"/>
              <a:buNone/>
            </a:pPr>
            <a:r>
              <a:rPr i="0" lang="en-IN" sz="1600" u="none" cap="none" strike="noStrike">
                <a:solidFill>
                  <a:schemeClr val="dk1"/>
                </a:solidFill>
                <a:latin typeface="Roboto"/>
                <a:ea typeface="Roboto"/>
                <a:cs typeface="Roboto"/>
                <a:sym typeface="Roboto"/>
              </a:rPr>
              <a:t>Now consider 8 and 9 =&gt;8*9=</a:t>
            </a:r>
            <a:r>
              <a:rPr b="1" i="0" lang="en-IN" sz="1600" u="none" cap="none" strike="noStrike">
                <a:solidFill>
                  <a:schemeClr val="dk1"/>
                </a:solidFill>
                <a:latin typeface="Roboto"/>
                <a:ea typeface="Roboto"/>
                <a:cs typeface="Roboto"/>
                <a:sym typeface="Roboto"/>
              </a:rPr>
              <a:t>72&gt;70</a:t>
            </a:r>
            <a:endParaRPr sz="1600">
              <a:latin typeface="Roboto"/>
              <a:ea typeface="Roboto"/>
              <a:cs typeface="Roboto"/>
              <a:sym typeface="Roboto"/>
            </a:endParaRPr>
          </a:p>
          <a:p>
            <a:pPr indent="0" lvl="0" marL="0" marR="0" rtl="0" algn="l">
              <a:lnSpc>
                <a:spcPct val="100000"/>
              </a:lnSpc>
              <a:spcBef>
                <a:spcPts val="800"/>
              </a:spcBef>
              <a:spcAft>
                <a:spcPts val="0"/>
              </a:spcAft>
              <a:buClr>
                <a:schemeClr val="dk1"/>
              </a:buClr>
              <a:buSzPts val="1800"/>
              <a:buFont typeface="Arial"/>
              <a:buNone/>
            </a:pPr>
            <a:r>
              <a:rPr i="0" lang="en-IN" sz="1600" u="none" cap="none" strike="noStrike">
                <a:solidFill>
                  <a:schemeClr val="dk1"/>
                </a:solidFill>
                <a:latin typeface="Roboto"/>
                <a:ea typeface="Roboto"/>
                <a:cs typeface="Roboto"/>
                <a:sym typeface="Roboto"/>
              </a:rPr>
              <a:t>Since 70 is lesser the 72, ,we pick the lesser of the options i.e. </a:t>
            </a:r>
            <a:r>
              <a:rPr b="1" i="0" lang="en-IN" sz="1600" u="none" cap="none" strike="noStrike">
                <a:solidFill>
                  <a:schemeClr val="dk1"/>
                </a:solidFill>
                <a:latin typeface="Roboto"/>
                <a:ea typeface="Roboto"/>
                <a:cs typeface="Roboto"/>
                <a:sym typeface="Roboto"/>
              </a:rPr>
              <a:t>84</a:t>
            </a:r>
            <a:endParaRPr sz="1600">
              <a:latin typeface="Roboto"/>
              <a:ea typeface="Roboto"/>
              <a:cs typeface="Roboto"/>
              <a:sym typeface="Roboto"/>
            </a:endParaRPr>
          </a:p>
          <a:p>
            <a:pPr indent="0" lvl="0" marL="0" marR="0" rtl="0" algn="l">
              <a:lnSpc>
                <a:spcPct val="100000"/>
              </a:lnSpc>
              <a:spcBef>
                <a:spcPts val="800"/>
              </a:spcBef>
              <a:spcAft>
                <a:spcPts val="0"/>
              </a:spcAft>
              <a:buClr>
                <a:schemeClr val="dk1"/>
              </a:buClr>
              <a:buSzPts val="1100"/>
              <a:buFont typeface="Arial"/>
              <a:buNone/>
            </a:pPr>
            <a:r>
              <a:rPr b="1" i="0" lang="en-IN" sz="1600" u="none" cap="none" strike="noStrike">
                <a:solidFill>
                  <a:schemeClr val="dk1"/>
                </a:solidFill>
                <a:latin typeface="Roboto"/>
                <a:ea typeface="Roboto"/>
                <a:cs typeface="Roboto"/>
                <a:sym typeface="Roboto"/>
              </a:rPr>
              <a:t>Answer: 84</a:t>
            </a:r>
            <a:endParaRPr sz="1600">
              <a:latin typeface="Roboto"/>
              <a:ea typeface="Roboto"/>
              <a:cs typeface="Roboto"/>
              <a:sym typeface="Roboto"/>
            </a:endParaRPr>
          </a:p>
        </p:txBody>
      </p:sp>
      <p:sp>
        <p:nvSpPr>
          <p:cNvPr id="158" name="Google Shape;158;g2f1834e442a_2_30"/>
          <p:cNvSpPr txBox="1"/>
          <p:nvPr/>
        </p:nvSpPr>
        <p:spPr>
          <a:xfrm>
            <a:off x="552397" y="630250"/>
            <a:ext cx="6481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2000" u="none" cap="none" strike="noStrike">
                <a:solidFill>
                  <a:srgbClr val="8181EF"/>
                </a:solidFill>
                <a:latin typeface="Roboto"/>
                <a:ea typeface="Roboto"/>
                <a:cs typeface="Roboto"/>
                <a:sym typeface="Roboto"/>
              </a:rPr>
              <a:t>SQUARES AND SQUARE ROOTS</a:t>
            </a:r>
            <a:endParaRPr b="1" i="0" sz="2000" u="none" cap="none" strike="noStrike">
              <a:solidFill>
                <a:srgbClr val="8181EF"/>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2022-10-05T06:20:26Z</dcterms:created>
  <dc:creator>pooja ram</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5AF2CBCEB9C44D759E6C7127A2DBAAD4</vt:lpwstr>
  </property>
  <property fmtid="{D5CDD505-2E9C-101B-9397-08002B2CF9AE}" pid="3" name="KSOProductBuildVer">
    <vt:lpwstr>1033-11.2.0.11341</vt:lpwstr>
  </property>
</Properties>
</file>